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 id="2147483649" r:id="rId3"/>
  </p:sldMasterIdLst>
  <p:notesMasterIdLst>
    <p:notesMasterId r:id="rId24"/>
  </p:notesMasterIdLst>
  <p:sldIdLst>
    <p:sldId id="256" r:id="rId4"/>
    <p:sldId id="262" r:id="rId5"/>
    <p:sldId id="266" r:id="rId6"/>
    <p:sldId id="268" r:id="rId7"/>
    <p:sldId id="269" r:id="rId8"/>
    <p:sldId id="271" r:id="rId9"/>
    <p:sldId id="274" r:id="rId10"/>
    <p:sldId id="285" r:id="rId11"/>
    <p:sldId id="286" r:id="rId12"/>
    <p:sldId id="276" r:id="rId13"/>
    <p:sldId id="277" r:id="rId14"/>
    <p:sldId id="278" r:id="rId15"/>
    <p:sldId id="288" r:id="rId16"/>
    <p:sldId id="279" r:id="rId17"/>
    <p:sldId id="291" r:id="rId18"/>
    <p:sldId id="290" r:id="rId19"/>
    <p:sldId id="280" r:id="rId20"/>
    <p:sldId id="282" r:id="rId21"/>
    <p:sldId id="289" r:id="rId22"/>
    <p:sldId id="283" r:id="rId23"/>
  </p:sldIdLst>
  <p:sldSz cx="13004800" cy="9753600"/>
  <p:notesSz cx="6858000" cy="9144000"/>
  <p:defaultTextStyle>
    <a:defPPr>
      <a:defRPr lang="en-US"/>
    </a:defPPr>
    <a:lvl1pPr algn="l" rtl="0" fontAlgn="base">
      <a:spcBef>
        <a:spcPct val="0"/>
      </a:spcBef>
      <a:spcAft>
        <a:spcPct val="0"/>
      </a:spcAft>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1pPr>
    <a:lvl2pPr marL="457200" algn="l" rtl="0" fontAlgn="base">
      <a:spcBef>
        <a:spcPct val="0"/>
      </a:spcBef>
      <a:spcAft>
        <a:spcPct val="0"/>
      </a:spcAft>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2pPr>
    <a:lvl3pPr marL="914400" algn="l" rtl="0" fontAlgn="base">
      <a:spcBef>
        <a:spcPct val="0"/>
      </a:spcBef>
      <a:spcAft>
        <a:spcPct val="0"/>
      </a:spcAft>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3pPr>
    <a:lvl4pPr marL="1371600" algn="l" rtl="0" fontAlgn="base">
      <a:spcBef>
        <a:spcPct val="0"/>
      </a:spcBef>
      <a:spcAft>
        <a:spcPct val="0"/>
      </a:spcAft>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4pPr>
    <a:lvl5pPr marL="1828800" algn="l" rtl="0" fontAlgn="base">
      <a:spcBef>
        <a:spcPct val="0"/>
      </a:spcBef>
      <a:spcAft>
        <a:spcPct val="0"/>
      </a:spcAft>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5pPr>
    <a:lvl6pPr marL="2286000" algn="l" defTabSz="914400" rtl="0" eaLnBrk="1" latinLnBrk="0" hangingPunct="1">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6pPr>
    <a:lvl7pPr marL="2743200" algn="l" defTabSz="914400" rtl="0" eaLnBrk="1" latinLnBrk="0" hangingPunct="1">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7pPr>
    <a:lvl8pPr marL="3200400" algn="l" defTabSz="914400" rtl="0" eaLnBrk="1" latinLnBrk="0" hangingPunct="1">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8pPr>
    <a:lvl9pPr marL="3657600" algn="l" defTabSz="914400" rtl="0" eaLnBrk="1" latinLnBrk="0" hangingPunct="1">
      <a:defRPr sz="1200" kern="1200">
        <a:solidFill>
          <a:srgbClr xmlns:mc="http://schemas.openxmlformats.org/markup-compatibility/2006" xmlns:a14="http://schemas.microsoft.com/office/drawing/2007/7/7/main" val="000000" mc:Ignorable=""/>
        </a:solidFill>
        <a:latin typeface="GillSans" charset="0"/>
        <a:ea typeface="ヒラギノ角ゴ ProN W3" charset="0"/>
        <a:cs typeface="ヒラギノ角ゴ ProN W3" charset="0"/>
        <a:sym typeface="Gill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60664" autoAdjust="0"/>
  </p:normalViewPr>
  <p:slideViewPr>
    <p:cSldViewPr>
      <p:cViewPr varScale="1">
        <p:scale>
          <a:sx n="47" d="100"/>
          <a:sy n="47" d="100"/>
        </p:scale>
        <p:origin x="-1560" y="-9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F525E5-9255-4377-994E-EFDBA77CC96A}" type="datetimeFigureOut">
              <a:rPr lang="en-US" smtClean="0"/>
              <a:pPr/>
              <a:t>6/22/2009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B803C2-FE91-4706-97A6-58A1BE60FDF5}" type="slidenum">
              <a:rPr lang="en-US" smtClean="0"/>
              <a:pPr/>
              <a:t>‹#›</a:t>
            </a:fld>
            <a:endParaRPr lang="en-US"/>
          </a:p>
        </p:txBody>
      </p:sp>
    </p:spTree>
    <p:extLst>
      <p:ext uri="{BB962C8B-B14F-4D97-AF65-F5344CB8AC3E}">
        <p14:creationId xmlns:p14="http://schemas.microsoft.com/office/powerpoint/2007/7/12/main" val="248958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manager on the Internet Explorer team</a:t>
            </a:r>
          </a:p>
          <a:p>
            <a:r>
              <a:rPr lang="en-US" dirty="0" smtClean="0"/>
              <a:t>Joined the IE team to work on performance in </a:t>
            </a:r>
            <a:r>
              <a:rPr lang="en-US" dirty="0" smtClean="0"/>
              <a:t>IE8,  have been working on performance for the last 2 years</a:t>
            </a:r>
            <a:endParaRPr lang="en-US" dirty="0" smtClean="0"/>
          </a:p>
          <a:p>
            <a:r>
              <a:rPr lang="en-US" dirty="0" smtClean="0"/>
              <a:t>I work on performance across the platform, the application, and the IE </a:t>
            </a:r>
            <a:r>
              <a:rPr lang="en-US" dirty="0" smtClean="0"/>
              <a:t>ecosystem</a:t>
            </a:r>
          </a:p>
          <a:p>
            <a:r>
              <a:rPr lang="en-US" dirty="0" smtClean="0"/>
              <a:t>This presentation</a:t>
            </a:r>
            <a:r>
              <a:rPr lang="en-US" baseline="0" dirty="0" smtClean="0"/>
              <a:t> reflects some of that experience, as well as the compiled experience of many members of the IE team</a:t>
            </a:r>
            <a:endParaRPr lang="en-US" dirty="0" smtClean="0"/>
          </a:p>
          <a:p>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Recognizing that, IE8 delivers broad improvements across the browser. IE8 also balances improvements to existing APIs and sites with new APIs and features that allow web developers to significantly improve their sites. </a:t>
            </a:r>
          </a:p>
          <a:p>
            <a:endParaRPr lang="en-US" baseline="0" dirty="0" smtClean="0"/>
          </a:p>
          <a:p>
            <a:r>
              <a:rPr lang="en-US" baseline="0" dirty="0" smtClean="0"/>
              <a:t>For the remainder of this talk I’ll discuss some of the improvements we made in IE8.</a:t>
            </a:r>
          </a:p>
          <a:p>
            <a:endParaRPr lang="en-US" baseline="0" dirty="0" smtClean="0"/>
          </a:p>
          <a:p>
            <a:r>
              <a:rPr lang="en-US" baseline="0" dirty="0" smtClean="0"/>
              <a:t>Since the real goal of all this work is to deliver real great web performance, and the IE team sees </a:t>
            </a:r>
            <a:r>
              <a:rPr lang="en-US" baseline="0" dirty="0" err="1" smtClean="0"/>
              <a:t>performant</a:t>
            </a:r>
            <a:r>
              <a:rPr lang="en-US" baseline="0" dirty="0" smtClean="0"/>
              <a:t> browsing as a partnership between browser makers and web developers, so as I go through the remaining of this presentation I’ll be calling out a few examples of how web sites can improve performance even more on top of what they’ll get from IE8 by default.</a:t>
            </a:r>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10</a:t>
            </a:fld>
            <a:endParaRPr lang="en-US"/>
          </a:p>
        </p:txBody>
      </p:sp>
    </p:spTree>
    <p:extLst>
      <p:ext uri="{BB962C8B-B14F-4D97-AF65-F5344CB8AC3E}">
        <p14:creationId xmlns:p14="http://schemas.microsoft.com/office/powerpoint/2007/7/12/main" val="640678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11</a:t>
            </a:fld>
            <a:endParaRPr lang="en-US"/>
          </a:p>
        </p:txBody>
      </p:sp>
    </p:spTree>
    <p:extLst>
      <p:ext uri="{BB962C8B-B14F-4D97-AF65-F5344CB8AC3E}">
        <p14:creationId xmlns:p14="http://schemas.microsoft.com/office/powerpoint/2007/7/12/main" val="2044494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Eval</a:t>
            </a:r>
            <a:r>
              <a:rPr lang="en-US" dirty="0" smtClean="0"/>
              <a: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Less secure, requires new execution context (slow)</a:t>
            </a:r>
          </a:p>
          <a:p>
            <a:endParaRPr lang="en-US" dirty="0" smtClean="0"/>
          </a:p>
          <a:p>
            <a:r>
              <a:rPr lang="en-US" dirty="0" smtClean="0"/>
              <a:t>Custom library: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More secure, but even slower…</a:t>
            </a:r>
          </a:p>
          <a:p>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16</a:t>
            </a:fld>
            <a:endParaRPr lang="en-US"/>
          </a:p>
        </p:txBody>
      </p:sp>
    </p:spTree>
    <p:extLst>
      <p:ext uri="{BB962C8B-B14F-4D97-AF65-F5344CB8AC3E}">
        <p14:creationId xmlns:p14="http://schemas.microsoft.com/office/powerpoint/2007/7/12/main" val="74744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a:t>
            </a:r>
            <a:r>
              <a:rPr lang="en-US" baseline="0" dirty="0" smtClean="0"/>
              <a:t> that I’m the first of three speakers over the next hour and a half, I wanted to spend the first few minutes of my time today taking a step back and talk about the broader context surrounding these talks.</a:t>
            </a:r>
          </a:p>
          <a:p>
            <a:r>
              <a:rPr lang="en-US" baseline="0" dirty="0" smtClean="0"/>
              <a:t>Before delving into the specifics of browser performance I thought it would be useful to start with a similar real world problem. Imagine for a moment that you were an  airline CEO and needed to improve total travel time for your customers. Let’s further suppose that you wanted to halve the travel time for someone flying between San Fran and LA.</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6B803C2-FE91-4706-97A6-58A1BE60FDF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several possible approaches that can come to mind. One, certainly, is to start by doubling the power of the engines of the planes in your fleet.</a:t>
            </a:r>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4</a:t>
            </a:fld>
            <a:endParaRPr lang="en-US"/>
          </a:p>
        </p:txBody>
      </p:sp>
    </p:spTree>
    <p:extLst>
      <p:ext uri="{BB962C8B-B14F-4D97-AF65-F5344CB8AC3E}">
        <p14:creationId xmlns:p14="http://schemas.microsoft.com/office/powerpoint/2007/7/12/main" val="1471815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5</a:t>
            </a:fld>
            <a:endParaRPr lang="en-US"/>
          </a:p>
        </p:txBody>
      </p:sp>
    </p:spTree>
    <p:extLst>
      <p:ext uri="{BB962C8B-B14F-4D97-AF65-F5344CB8AC3E}">
        <p14:creationId xmlns:p14="http://schemas.microsoft.com/office/powerpoint/2007/7/12/main" val="243592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Having doubled the </a:t>
            </a:r>
            <a:r>
              <a:rPr lang="en-US" dirty="0" smtClean="0"/>
              <a:t>power of each </a:t>
            </a:r>
            <a:r>
              <a:rPr lang="en-US" dirty="0" smtClean="0"/>
              <a:t>engine…</a:t>
            </a:r>
            <a:r>
              <a:rPr lang="en-US" baseline="0" dirty="0" smtClean="0"/>
              <a:t> </a:t>
            </a:r>
            <a:r>
              <a:rPr lang="en-US" dirty="0" smtClean="0"/>
              <a:t>Will </a:t>
            </a:r>
            <a:r>
              <a:rPr lang="en-US" dirty="0" smtClean="0"/>
              <a:t>this make a big </a:t>
            </a:r>
            <a:r>
              <a:rPr lang="en-US" dirty="0" smtClean="0"/>
              <a:t>difference?</a:t>
            </a:r>
            <a:r>
              <a:rPr lang="en-US" baseline="0" dirty="0" smtClean="0"/>
              <a:t> </a:t>
            </a:r>
            <a:r>
              <a:rPr lang="en-US" dirty="0" smtClean="0"/>
              <a:t>It </a:t>
            </a:r>
            <a:r>
              <a:rPr lang="en-US" dirty="0" smtClean="0"/>
              <a:t>depends—what if flying time is only</a:t>
            </a:r>
            <a:r>
              <a:rPr lang="en-US" baseline="0" dirty="0" smtClean="0"/>
              <a:t> a small part of the total travel </a:t>
            </a:r>
            <a:r>
              <a:rPr lang="en-US" baseline="0" dirty="0" smtClean="0"/>
              <a:t>time? For example if individual travelers spend most of their time travelling to the airport, passing through security, waiting at the gate, or driving to their destination after landing, then doubling the power of your fleets engines may have an almost negligible impact on total travel time. On the other hand, if most travelers are on flights between New York and Shanghai, doubling the power of your fleet’s engines may substantially reduce total travel time.</a:t>
            </a:r>
            <a:endParaRPr lang="en-US" dirty="0" smtClean="0"/>
          </a:p>
          <a:p>
            <a:endParaRPr lang="en-US" dirty="0" smtClean="0"/>
          </a:p>
          <a:p>
            <a:r>
              <a:rPr lang="en-US" dirty="0" smtClean="0"/>
              <a:t>In</a:t>
            </a:r>
            <a:r>
              <a:rPr lang="en-US" baseline="0" dirty="0" smtClean="0"/>
              <a:t> the end though, it depends on what a specific traveler is doing.</a:t>
            </a:r>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Browsers face similar constraints</a:t>
            </a:r>
          </a:p>
          <a:p>
            <a:endParaRPr lang="en-US" dirty="0" smtClean="0"/>
          </a:p>
          <a:p>
            <a:r>
              <a:rPr lang="en-US" dirty="0" smtClean="0"/>
              <a:t>Let’s consider two </a:t>
            </a:r>
            <a:r>
              <a:rPr lang="en-US" dirty="0" smtClean="0"/>
              <a:t>sites doing</a:t>
            </a:r>
            <a:r>
              <a:rPr lang="en-US" baseline="0" dirty="0" smtClean="0"/>
              <a:t> similar things</a:t>
            </a:r>
            <a:r>
              <a:rPr lang="en-US" dirty="0" smtClean="0"/>
              <a:t>: </a:t>
            </a:r>
            <a:r>
              <a:rPr lang="en-US" dirty="0" smtClean="0"/>
              <a:t>MSNBC and the New York </a:t>
            </a:r>
            <a:r>
              <a:rPr lang="en-US" dirty="0" smtClean="0"/>
              <a:t>Times. Both are</a:t>
            </a:r>
            <a:r>
              <a:rPr lang="en-US" baseline="0" dirty="0" smtClean="0"/>
              <a:t> relatively rich news sites with worldwide audiences and similar scalability concerns. In IE8 we analyzed both of those pages to identify where CPU cycles were spent when navigating to their homepages.</a:t>
            </a:r>
          </a:p>
          <a:p>
            <a:endParaRPr lang="en-US" baseline="0" dirty="0" smtClean="0"/>
          </a:p>
          <a:p>
            <a:r>
              <a:rPr lang="en-US" baseline="0" dirty="0" smtClean="0"/>
              <a:t>What you can see is that even though these two sites are very similar in many ways, where the browser spends its time varies greatly between them. For example, you can see that the MSNBC homepages spends a lot of CPU time rendering to the screen, whereas the New York Times homepage spends a lot of time calculating layout, working with the document object model, or </a:t>
            </a:r>
            <a:r>
              <a:rPr lang="en-US" baseline="0" dirty="0" err="1" smtClean="0"/>
              <a:t>marshalling</a:t>
            </a:r>
            <a:r>
              <a:rPr lang="en-US" baseline="0" dirty="0" smtClean="0"/>
              <a:t> data between the Jscript engine and the document object model.</a:t>
            </a:r>
            <a:endParaRPr lang="en-US" dirty="0" smtClean="0"/>
          </a:p>
          <a:p>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in</a:t>
            </a:r>
            <a:r>
              <a:rPr lang="en-US" baseline="0" dirty="0" smtClean="0"/>
              <a:t> fact extend that type of analysis across a much broader set of sites. The data on this slide is from IE8 Beta 1. What you can see is another pattern again from what you see on MSNBC and </a:t>
            </a:r>
            <a:r>
              <a:rPr lang="en-US" baseline="0" dirty="0" err="1" smtClean="0"/>
              <a:t>NYTimes</a:t>
            </a:r>
            <a:r>
              <a:rPr lang="en-US" baseline="0" dirty="0" smtClean="0"/>
              <a:t>, with an entirely different breakdown of CPU usage across browser subsystems.</a:t>
            </a:r>
            <a:endParaRPr lang="en-US" dirty="0"/>
          </a:p>
        </p:txBody>
      </p:sp>
      <p:sp>
        <p:nvSpPr>
          <p:cNvPr id="4" name="Slide Number Placeholder 3"/>
          <p:cNvSpPr>
            <a:spLocks noGrp="1"/>
          </p:cNvSpPr>
          <p:nvPr>
            <p:ph type="sldNum" sz="quarter" idx="10"/>
          </p:nvPr>
        </p:nvSpPr>
        <p:spPr/>
        <p:txBody>
          <a:bodyPr/>
          <a:lstStyle/>
          <a:p>
            <a:fld id="{26B803C2-FE91-4706-97A6-58A1BE60FDF5}" type="slidenum">
              <a:rPr lang="en-US" smtClean="0"/>
              <a:pPr/>
              <a:t>8</a:t>
            </a:fld>
            <a:endParaRPr lang="en-US"/>
          </a:p>
        </p:txBody>
      </p:sp>
    </p:spTree>
    <p:extLst>
      <p:ext uri="{BB962C8B-B14F-4D97-AF65-F5344CB8AC3E}">
        <p14:creationId xmlns:p14="http://schemas.microsoft.com/office/powerpoint/2007/7/12/main" val="4196866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collected this type of data, the IE team was faced with a series of choices to make when we started to look at how we could improve IE. More to the point, since software development is often about making informed tradeoffs, we had to decide where we could get the biggest performance bang for our development buck.</a:t>
            </a:r>
          </a:p>
          <a:p>
            <a:endParaRPr lang="en-US" baseline="0" dirty="0" smtClean="0"/>
          </a:p>
          <a:p>
            <a:r>
              <a:rPr lang="en-US" dirty="0" smtClean="0"/>
              <a:t>For</a:t>
            </a:r>
            <a:r>
              <a:rPr lang="en-US" baseline="0" dirty="0" smtClean="0"/>
              <a:t> example, suppose we invested all our effort in Jscript, and reduce the cost of all Jscript operations to 0. Even at that unrealistic limit you can see that although MSNBC users may have a substantially better experience, NY Times users wouldn’t benefit very much. Similarly, users across the top 100 pages would have a muted impact from solely investing in Jscript performance.</a:t>
            </a:r>
          </a:p>
          <a:p>
            <a:endParaRPr lang="en-US" dirty="0" smtClean="0"/>
          </a:p>
          <a:p>
            <a:r>
              <a:rPr lang="en-US" dirty="0" smtClean="0"/>
              <a:t>A similar tradeoff</a:t>
            </a:r>
            <a:r>
              <a:rPr lang="en-US" baseline="0" dirty="0" smtClean="0"/>
              <a:t> would exist if we reduced rendering cost to zero—some sites, like MSNBC, would benefit a lot, whereas others wouldn’t benefit at all.</a:t>
            </a:r>
          </a:p>
          <a:p>
            <a:endParaRPr lang="en-US" baseline="0" dirty="0" smtClean="0"/>
          </a:p>
          <a:p>
            <a:r>
              <a:rPr lang="en-US" baseline="0" dirty="0" smtClean="0"/>
              <a:t>As a result, the only rational investment for the IE team was to invest across the browsing pipeline.</a:t>
            </a:r>
            <a:endParaRPr lang="en-US" dirty="0" smtClean="0"/>
          </a:p>
        </p:txBody>
      </p:sp>
      <p:sp>
        <p:nvSpPr>
          <p:cNvPr id="4" name="Slide Number Placeholder 3"/>
          <p:cNvSpPr>
            <a:spLocks noGrp="1"/>
          </p:cNvSpPr>
          <p:nvPr>
            <p:ph type="sldNum" sz="quarter" idx="10"/>
          </p:nvPr>
        </p:nvSpPr>
        <p:spPr/>
        <p:txBody>
          <a:bodyPr/>
          <a:lstStyle/>
          <a:p>
            <a:fld id="{26B803C2-FE91-4706-97A6-58A1BE60FDF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07/7/12/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42625" y="0"/>
            <a:ext cx="1704975"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27700" y="0"/>
            <a:ext cx="4962525"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xmlns:p14="http://schemas.microsoft.com/office/powerpoint/2007/7/12/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07/7/12/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2100" y="1727200"/>
            <a:ext cx="617855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23050" y="1727200"/>
            <a:ext cx="6178550" cy="802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07/7/12/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07/7/12/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07/7/12/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4225" y="0"/>
            <a:ext cx="3127375" cy="975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2100" y="0"/>
            <a:ext cx="9229725" cy="975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07/7/12/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40400" y="5956300"/>
            <a:ext cx="3327400" cy="379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20200" y="5956300"/>
            <a:ext cx="3327400" cy="3797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07/7/12/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07/7/12/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07/7/12/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07/7/12/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07/7/12/mai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5740400" y="5956300"/>
            <a:ext cx="6807200" cy="37973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26" name="Rectangle 2"/>
          <p:cNvSpPr>
            <a:spLocks noGrp="1" noChangeArrowheads="1"/>
          </p:cNvSpPr>
          <p:nvPr>
            <p:ph type="title"/>
          </p:nvPr>
        </p:nvSpPr>
        <p:spPr bwMode="auto">
          <a:xfrm>
            <a:off x="5727700" y="0"/>
            <a:ext cx="6819900" cy="5829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xmlns:p14="http://schemas.microsoft.com/office/powerpoint/2007/7/12/main"/>
  <p:txStyles>
    <p:titleStyle>
      <a:lvl1pPr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mj-lt"/>
          <a:ea typeface="+mj-ea"/>
          <a:cs typeface="+mj-cs"/>
          <a:sym typeface="Arial" charset="0"/>
        </a:defRPr>
      </a:lvl1pPr>
      <a:lvl2pPr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2pPr>
      <a:lvl3pPr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3pPr>
      <a:lvl4pPr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4pPr>
      <a:lvl5pPr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5pPr>
      <a:lvl6pPr marL="457200"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6pPr>
      <a:lvl7pPr marL="914400"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7pPr>
      <a:lvl8pPr marL="1371600"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8pPr>
      <a:lvl9pPr marL="1828800" algn="l" rtl="0" fontAlgn="base">
        <a:spcBef>
          <a:spcPct val="0"/>
        </a:spcBef>
        <a:spcAft>
          <a:spcPct val="0"/>
        </a:spcAft>
        <a:defRPr sz="5500" b="1">
          <a:solidFill>
            <a:srgbClr xmlns:mc="http://schemas.openxmlformats.org/markup-compatibility/2006" xmlns:a14="http://schemas.microsoft.com/office/drawing/2007/7/7/main" val="FFFFFF" mc:Ignorable=""/>
          </a:solidFill>
          <a:latin typeface="Arial" charset="0"/>
          <a:ea typeface="ヒラギノ角ゴ ProN W6" charset="0"/>
          <a:cs typeface="ヒラギノ角ゴ ProN W6" charset="0"/>
          <a:sym typeface="Arial" charset="0"/>
        </a:defRPr>
      </a:lvl9pPr>
    </p:titleStyle>
    <p:bodyStyle>
      <a:lvl1pPr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1pPr>
      <a:lvl2pPr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2pPr>
      <a:lvl3pPr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3pPr>
      <a:lvl4pPr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4pPr>
      <a:lvl5pPr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5pPr>
      <a:lvl6pPr marL="457200"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6pPr>
      <a:lvl7pPr marL="914400"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7pPr>
      <a:lvl8pPr marL="1371600"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8pPr>
      <a:lvl9pPr marL="1828800" algn="l" rtl="0" fontAlgn="base">
        <a:spcBef>
          <a:spcPct val="0"/>
        </a:spcBef>
        <a:spcAft>
          <a:spcPct val="0"/>
        </a:spcAft>
        <a:defRPr sz="3300">
          <a:solidFill>
            <a:srgbClr xmlns:mc="http://schemas.openxmlformats.org/markup-compatibility/2006" xmlns:a14="http://schemas.microsoft.com/office/drawing/2007/7/7/main" val="FFFFFF" mc:Ignorable=""/>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806700" y="0"/>
            <a:ext cx="9956800" cy="14986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Arial" charset="0"/>
              </a:rPr>
              <a:t>Click to edit Master title style</a:t>
            </a:r>
          </a:p>
        </p:txBody>
      </p:sp>
      <p:sp>
        <p:nvSpPr>
          <p:cNvPr id="2050" name="Rectangle 2"/>
          <p:cNvSpPr>
            <a:spLocks noGrp="1" noChangeArrowheads="1"/>
          </p:cNvSpPr>
          <p:nvPr>
            <p:ph type="body" idx="1"/>
          </p:nvPr>
        </p:nvSpPr>
        <p:spPr bwMode="auto">
          <a:xfrm>
            <a:off x="292100" y="1727200"/>
            <a:ext cx="12509500" cy="8026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07/7/12/main"/>
  <p:txStyles>
    <p:titleStyle>
      <a:lvl1pPr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mj-lt"/>
          <a:ea typeface="+mj-ea"/>
          <a:cs typeface="+mj-cs"/>
          <a:sym typeface="Arial" charset="0"/>
        </a:defRPr>
      </a:lvl1pPr>
      <a:lvl2pPr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2pPr>
      <a:lvl3pPr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3pPr>
      <a:lvl4pPr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4pPr>
      <a:lvl5pPr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5400" b="1">
          <a:solidFill>
            <a:srgbClr xmlns:mc="http://schemas.openxmlformats.org/markup-compatibility/2006" xmlns:a14="http://schemas.microsoft.com/office/drawing/2007/7/7/main" val="000406" mc:Ignorable=""/>
          </a:solidFill>
          <a:latin typeface="Arial" charset="0"/>
          <a:ea typeface="ヒラギノ角ゴ ProN W6" charset="0"/>
          <a:cs typeface="ヒラギノ角ゴ ProN W6" charset="0"/>
          <a:sym typeface="Arial" charset="0"/>
        </a:defRPr>
      </a:lvl9pPr>
    </p:titleStyle>
    <p:bodyStyle>
      <a:lvl1pPr marL="381000" indent="-344488"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1pPr>
      <a:lvl2pPr marL="7747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2pPr>
      <a:lvl3pPr marL="12192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3pPr>
      <a:lvl4pPr marL="16637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4pPr>
      <a:lvl5pPr marL="21082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5pPr>
      <a:lvl6pPr marL="25654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6pPr>
      <a:lvl7pPr marL="30226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7pPr>
      <a:lvl8pPr marL="34798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8pPr>
      <a:lvl9pPr marL="3937000" indent="-342900" algn="l" rtl="0" fontAlgn="base">
        <a:lnSpc>
          <a:spcPct val="90000"/>
        </a:lnSpc>
        <a:spcBef>
          <a:spcPts val="2400"/>
        </a:spcBef>
        <a:spcAft>
          <a:spcPct val="0"/>
        </a:spcAft>
        <a:buClr>
          <a:srgbClr xmlns:mc="http://schemas.openxmlformats.org/markup-compatibility/2006" xmlns:a14="http://schemas.microsoft.com/office/drawing/2007/7/7/main" val="F1B01E" mc:Ignorable=""/>
        </a:buClr>
        <a:buSzPct val="100000"/>
        <a:buFont typeface="Wingdings" charset="2"/>
        <a:buChar char="§"/>
        <a:defRPr sz="3800">
          <a:solidFill>
            <a:srgbClr xmlns:mc="http://schemas.openxmlformats.org/markup-compatibility/2006" xmlns:a14="http://schemas.microsoft.com/office/drawing/2007/7/7/main" val="FFFFFF" mc:Ignorable=""/>
          </a:solidFill>
          <a:latin typeface="+mn-lt"/>
          <a:ea typeface="+mn-ea"/>
          <a:cs typeface="+mn-cs"/>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r>
              <a:rPr lang="en-US" dirty="0" smtClean="0"/>
              <a:t>What makes browsers </a:t>
            </a:r>
            <a:r>
              <a:rPr lang="en-US" dirty="0" err="1" smtClean="0"/>
              <a:t>performant</a:t>
            </a:r>
            <a:endParaRPr lang="en-US" dirty="0"/>
          </a:p>
        </p:txBody>
      </p:sp>
      <p:sp>
        <p:nvSpPr>
          <p:cNvPr id="5122" name="Rectangle 2"/>
          <p:cNvSpPr>
            <a:spLocks noGrp="1" noChangeArrowheads="1"/>
          </p:cNvSpPr>
          <p:nvPr>
            <p:ph type="body" idx="1"/>
          </p:nvPr>
        </p:nvSpPr>
        <p:spPr>
          <a:ln/>
        </p:spPr>
        <p:txBody>
          <a:bodyPr/>
          <a:lstStyle/>
          <a:p>
            <a:r>
              <a:rPr lang="en-US" dirty="0" smtClean="0"/>
              <a:t>Christian </a:t>
            </a:r>
            <a:r>
              <a:rPr lang="en-US" dirty="0" err="1" smtClean="0"/>
              <a:t>Stockwell</a:t>
            </a:r>
            <a:endParaRPr lang="en-US" dirty="0" smtClean="0"/>
          </a:p>
          <a:p>
            <a:r>
              <a:rPr lang="en-US" dirty="0" smtClean="0"/>
              <a:t>Microsoft Corporation</a:t>
            </a:r>
            <a:endParaRPr lang="en-US"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a:t>
            </a:r>
            <a:endParaRPr lang="en-US" dirty="0"/>
          </a:p>
        </p:txBody>
      </p:sp>
      <p:sp>
        <p:nvSpPr>
          <p:cNvPr id="6146" name="Rectangle 2"/>
          <p:cNvSpPr>
            <a:spLocks noGrp="1" noChangeArrowheads="1"/>
          </p:cNvSpPr>
          <p:nvPr>
            <p:ph type="body" idx="1"/>
          </p:nvPr>
        </p:nvSpPr>
        <p:spPr>
          <a:ln/>
        </p:spPr>
        <p:txBody>
          <a:bodyPr/>
          <a:lstStyle/>
          <a:p>
            <a:r>
              <a:rPr lang="en-US" dirty="0" smtClean="0"/>
              <a:t>IE8 delivers broad improvements across the browser</a:t>
            </a:r>
          </a:p>
          <a:p>
            <a:r>
              <a:rPr lang="en-US" dirty="0" smtClean="0"/>
              <a:t>IE8 balances improvements to existing APIs with new, faster APIs</a:t>
            </a:r>
          </a:p>
          <a:p>
            <a:r>
              <a:rPr lang="en-US" dirty="0" smtClean="0"/>
              <a:t>Let’s talk about how our approach has lead to improvements to layout, </a:t>
            </a:r>
            <a:r>
              <a:rPr lang="en-US" dirty="0" err="1" smtClean="0"/>
              <a:t>jscript</a:t>
            </a:r>
            <a:r>
              <a:rPr lang="en-US" dirty="0" smtClean="0"/>
              <a:t>, networking.</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Layout</a:t>
            </a:r>
            <a:endParaRPr lang="en-US" dirty="0"/>
          </a:p>
        </p:txBody>
      </p:sp>
      <p:sp>
        <p:nvSpPr>
          <p:cNvPr id="6146" name="Rectangle 2"/>
          <p:cNvSpPr>
            <a:spLocks noGrp="1" noChangeArrowheads="1"/>
          </p:cNvSpPr>
          <p:nvPr>
            <p:ph type="body" idx="1"/>
          </p:nvPr>
        </p:nvSpPr>
        <p:spPr>
          <a:ln/>
        </p:spPr>
        <p:txBody>
          <a:bodyPr/>
          <a:lstStyle/>
          <a:p>
            <a:r>
              <a:rPr lang="en-US" dirty="0" smtClean="0"/>
              <a:t>Complexity and workarounds are performance killers</a:t>
            </a:r>
          </a:p>
          <a:p>
            <a:r>
              <a:rPr lang="en-US" dirty="0" smtClean="0"/>
              <a:t>IE8 delivers the most complete CSS2.1 platform</a:t>
            </a:r>
          </a:p>
          <a:p>
            <a:r>
              <a:rPr lang="en-US" dirty="0" smtClean="0"/>
              <a:t>Optimized </a:t>
            </a:r>
            <a:r>
              <a:rPr lang="en-US" dirty="0" smtClean="0"/>
              <a:t>common scenarios:</a:t>
            </a:r>
          </a:p>
          <a:p>
            <a:pPr lvl="1"/>
            <a:r>
              <a:rPr lang="en-US" dirty="0" smtClean="0"/>
              <a:t>Complex selectors</a:t>
            </a:r>
          </a:p>
          <a:p>
            <a:pPr lvl="1"/>
            <a:r>
              <a:rPr lang="en-US" strike="sngStrike" dirty="0" smtClean="0"/>
              <a:t>Expressions</a:t>
            </a:r>
            <a:endParaRPr lang="en-US" strike="sngStrike" dirty="0" smtClean="0"/>
          </a:p>
          <a:p>
            <a:r>
              <a:rPr lang="en-US" dirty="0" smtClean="0"/>
              <a:t>Tips for even faster sites:</a:t>
            </a:r>
            <a:endParaRPr lang="en-US" dirty="0" smtClean="0"/>
          </a:p>
          <a:p>
            <a:pPr lvl="1"/>
            <a:r>
              <a:rPr lang="en-US" dirty="0" smtClean="0"/>
              <a:t>Use class </a:t>
            </a:r>
            <a:r>
              <a:rPr lang="en-US" dirty="0" smtClean="0"/>
              <a:t>or ID-based </a:t>
            </a:r>
            <a:r>
              <a:rPr lang="en-US" dirty="0" smtClean="0"/>
              <a:t>selectors</a:t>
            </a:r>
          </a:p>
          <a:p>
            <a:pPr lvl="1"/>
            <a:r>
              <a:rPr lang="en-US" dirty="0" smtClean="0"/>
              <a:t>Use </a:t>
            </a:r>
            <a:r>
              <a:rPr lang="en-US" dirty="0" smtClean="0"/>
              <a:t>child instead of descendent </a:t>
            </a:r>
            <a:r>
              <a:rPr lang="en-US" dirty="0" smtClean="0"/>
              <a:t>selectors</a:t>
            </a:r>
          </a:p>
          <a:p>
            <a:pPr lvl="1"/>
            <a:r>
              <a:rPr lang="en-US" dirty="0" smtClean="0"/>
              <a:t>Minimize layout calculations</a:t>
            </a:r>
            <a:endParaRPr lang="en-US" dirty="0"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Layout</a:t>
            </a:r>
            <a:endParaRPr lang="en-US" dirty="0"/>
          </a:p>
        </p:txBody>
      </p:sp>
      <p:sp>
        <p:nvSpPr>
          <p:cNvPr id="6146" name="Rectangle 2"/>
          <p:cNvSpPr>
            <a:spLocks noGrp="1" noChangeArrowheads="1"/>
          </p:cNvSpPr>
          <p:nvPr>
            <p:ph type="body" idx="1"/>
          </p:nvPr>
        </p:nvSpPr>
        <p:spPr>
          <a:ln/>
        </p:spPr>
        <p:txBody>
          <a:bodyPr/>
          <a:lstStyle/>
          <a:p>
            <a:pPr>
              <a:buNone/>
            </a:pPr>
            <a:r>
              <a:rPr lang="en-US" dirty="0" err="1" smtClean="0"/>
              <a:t>Simplying</a:t>
            </a:r>
            <a:r>
              <a:rPr lang="en-US" dirty="0" smtClean="0"/>
              <a:t> complex selectors with ID selectors:</a:t>
            </a:r>
          </a:p>
          <a:p>
            <a:pPr lvl="1"/>
            <a:r>
              <a:rPr lang="en-US" dirty="0" smtClean="0"/>
              <a:t>table </a:t>
            </a:r>
            <a:r>
              <a:rPr lang="en-US" dirty="0" err="1" smtClean="0"/>
              <a:t>tr</a:t>
            </a:r>
            <a:r>
              <a:rPr lang="en-US" dirty="0" smtClean="0"/>
              <a:t> td </a:t>
            </a:r>
            <a:r>
              <a:rPr lang="en-US" dirty="0" err="1" smtClean="0"/>
              <a:t>ul</a:t>
            </a:r>
            <a:r>
              <a:rPr lang="en-US" dirty="0" smtClean="0"/>
              <a:t> li { color: green; }</a:t>
            </a:r>
          </a:p>
          <a:p>
            <a:pPr lvl="1"/>
            <a:r>
              <a:rPr lang="en-US" dirty="0" err="1" smtClean="0"/>
              <a:t>li#pass</a:t>
            </a:r>
            <a:r>
              <a:rPr lang="en-US" dirty="0" smtClean="0"/>
              <a:t> { color: green; </a:t>
            </a:r>
            <a:r>
              <a:rPr lang="en-US" dirty="0" smtClean="0"/>
              <a:t>}</a:t>
            </a:r>
          </a:p>
          <a:p>
            <a:pPr marL="431800" lvl="1" indent="0">
              <a:buNone/>
            </a:pPr>
            <a:endParaRPr lang="en-US" dirty="0" smtClean="0"/>
          </a:p>
          <a:p>
            <a:pPr marL="0" lvl="1" indent="0">
              <a:buNone/>
            </a:pPr>
            <a:r>
              <a:rPr lang="en-US" dirty="0"/>
              <a:t>Using child </a:t>
            </a:r>
            <a:r>
              <a:rPr lang="en-US" dirty="0" smtClean="0"/>
              <a:t>selectors instead of descendent selectors:</a:t>
            </a:r>
            <a:endParaRPr lang="en-US" dirty="0" smtClean="0"/>
          </a:p>
          <a:p>
            <a:pPr lvl="1"/>
            <a:r>
              <a:rPr lang="en-US" dirty="0" err="1" smtClean="0"/>
              <a:t>ul</a:t>
            </a:r>
            <a:r>
              <a:rPr lang="en-US" dirty="0" smtClean="0"/>
              <a:t> </a:t>
            </a:r>
            <a:r>
              <a:rPr lang="en-US" dirty="0" err="1" smtClean="0"/>
              <a:t>li</a:t>
            </a:r>
            <a:r>
              <a:rPr lang="en-US" dirty="0" smtClean="0"/>
              <a:t> {color: purple; }</a:t>
            </a:r>
          </a:p>
          <a:p>
            <a:pPr lvl="1"/>
            <a:r>
              <a:rPr lang="en-US" dirty="0" err="1" smtClean="0"/>
              <a:t>ul</a:t>
            </a:r>
            <a:r>
              <a:rPr lang="en-US" dirty="0" smtClean="0"/>
              <a:t> &gt; </a:t>
            </a:r>
            <a:r>
              <a:rPr lang="en-US" dirty="0" err="1" smtClean="0"/>
              <a:t>li</a:t>
            </a:r>
            <a:r>
              <a:rPr lang="en-US" dirty="0" smtClean="0"/>
              <a:t> {color: purple; }</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Layout</a:t>
            </a:r>
            <a:endParaRPr lang="en-US" dirty="0"/>
          </a:p>
        </p:txBody>
      </p:sp>
      <p:sp>
        <p:nvSpPr>
          <p:cNvPr id="4" name="Rounded Rectangle 3"/>
          <p:cNvSpPr/>
          <p:nvPr/>
        </p:nvSpPr>
        <p:spPr bwMode="auto">
          <a:xfrm>
            <a:off x="6502400" y="3810000"/>
            <a:ext cx="685800" cy="609600"/>
          </a:xfrm>
          <a:prstGeom prst="roundRect">
            <a:avLst/>
          </a:prstGeom>
          <a:gradFill flip="none" rotWithShape="1">
            <a:gsLst>
              <a:gs pos="0">
                <a:srgbClr xmlns:mc="http://schemas.openxmlformats.org/markup-compatibility/2006" xmlns:a14="http://schemas.microsoft.com/office/drawing/2007/7/7/main" val="FF0000" mc:Ignorable="">
                  <a:shade val="30000"/>
                  <a:satMod val="115000"/>
                </a:srgbClr>
              </a:gs>
              <a:gs pos="50000">
                <a:srgbClr xmlns:mc="http://schemas.openxmlformats.org/markup-compatibility/2006" xmlns:a14="http://schemas.microsoft.com/office/drawing/2007/7/7/main" val="FF0000" mc:Ignorable="">
                  <a:shade val="67500"/>
                  <a:satMod val="115000"/>
                </a:srgbClr>
              </a:gs>
              <a:gs pos="100000">
                <a:srgbClr xmlns:mc="http://schemas.openxmlformats.org/markup-compatibility/2006" xmlns:a14="http://schemas.microsoft.com/office/drawing/2007/7/7/main" val="FF0000" mc:Ignorable="">
                  <a:shade val="100000"/>
                  <a:satMod val="115000"/>
                </a:srgbClr>
              </a:gs>
            </a:gsLst>
            <a:lin ang="2700000" scaled="1"/>
            <a:tileRect/>
          </a:grad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endParaRPr>
          </a:p>
        </p:txBody>
      </p:sp>
      <p:sp>
        <p:nvSpPr>
          <p:cNvPr id="5" name="Rounded Rectangle 4"/>
          <p:cNvSpPr/>
          <p:nvPr/>
        </p:nvSpPr>
        <p:spPr bwMode="auto">
          <a:xfrm>
            <a:off x="8255000" y="5867400"/>
            <a:ext cx="609600" cy="609600"/>
          </a:xfrm>
          <a:prstGeom prst="roundRect">
            <a:avLst/>
          </a:prstGeom>
          <a:gradFill flip="none" rotWithShape="1">
            <a:gsLst>
              <a:gs pos="0">
                <a:srgbClr xmlns:mc="http://schemas.openxmlformats.org/markup-compatibility/2006" xmlns:a14="http://schemas.microsoft.com/office/drawing/2007/7/7/main" val="FF0000" mc:Ignorable="">
                  <a:shade val="30000"/>
                  <a:satMod val="115000"/>
                </a:srgbClr>
              </a:gs>
              <a:gs pos="50000">
                <a:srgbClr xmlns:mc="http://schemas.openxmlformats.org/markup-compatibility/2006" xmlns:a14="http://schemas.microsoft.com/office/drawing/2007/7/7/main" val="FF0000" mc:Ignorable="">
                  <a:shade val="67500"/>
                  <a:satMod val="115000"/>
                </a:srgbClr>
              </a:gs>
              <a:gs pos="100000">
                <a:srgbClr xmlns:mc="http://schemas.openxmlformats.org/markup-compatibility/2006" xmlns:a14="http://schemas.microsoft.com/office/drawing/2007/7/7/main" val="FF0000" mc:Ignorable="">
                  <a:shade val="100000"/>
                  <a:satMod val="115000"/>
                </a:srgbClr>
              </a:gs>
            </a:gsLst>
            <a:lin ang="2700000" scaled="1"/>
            <a:tileRect/>
          </a:grad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endParaRPr>
          </a:p>
        </p:txBody>
      </p:sp>
      <p:sp>
        <p:nvSpPr>
          <p:cNvPr id="6146" name="Rectangle 2"/>
          <p:cNvSpPr>
            <a:spLocks noGrp="1" noChangeArrowheads="1"/>
          </p:cNvSpPr>
          <p:nvPr>
            <p:ph type="body" idx="1"/>
          </p:nvPr>
        </p:nvSpPr>
        <p:spPr>
          <a:ln/>
        </p:spPr>
        <p:txBody>
          <a:bodyPr/>
          <a:lstStyle/>
          <a:p>
            <a:pPr>
              <a:buNone/>
            </a:pPr>
            <a:r>
              <a:rPr lang="en-US" dirty="0" smtClean="0"/>
              <a:t>Examples: Batch layout changes</a:t>
            </a:r>
          </a:p>
          <a:p>
            <a:pPr>
              <a:buNone/>
            </a:pPr>
            <a:r>
              <a:rPr lang="en-US" dirty="0" smtClean="0"/>
              <a:t>Two layouts:</a:t>
            </a:r>
          </a:p>
          <a:p>
            <a:pPr marL="36512" indent="0">
              <a:buNone/>
            </a:pPr>
            <a:r>
              <a:rPr lang="en-US" sz="3200" dirty="0" smtClean="0">
                <a:latin typeface="Consolas"/>
                <a:ea typeface="Calibri"/>
                <a:cs typeface="Times New Roman"/>
              </a:rPr>
              <a:t>	</a:t>
            </a:r>
            <a:r>
              <a:rPr lang="en-US" sz="3200" dirty="0" err="1" smtClean="0">
                <a:latin typeface="Consolas"/>
                <a:ea typeface="Calibri"/>
                <a:cs typeface="Times New Roman"/>
              </a:rPr>
              <a:t>document.myDIVid.width</a:t>
            </a:r>
            <a:r>
              <a:rPr lang="en-US" sz="3200" dirty="0" smtClean="0">
                <a:latin typeface="Consolas"/>
                <a:ea typeface="Calibri"/>
                <a:cs typeface="Times New Roman"/>
              </a:rPr>
              <a:t> </a:t>
            </a:r>
            <a:r>
              <a:rPr lang="en-US" sz="3200" dirty="0">
                <a:latin typeface="Consolas"/>
                <a:ea typeface="Calibri"/>
                <a:cs typeface="Times New Roman"/>
              </a:rPr>
              <a:t>+= </a:t>
            </a:r>
            <a:r>
              <a:rPr lang="en-US" sz="3200" dirty="0" smtClean="0">
                <a:latin typeface="Consolas"/>
                <a:ea typeface="Calibri"/>
                <a:cs typeface="Times New Roman"/>
              </a:rPr>
              <a:t>20;</a:t>
            </a:r>
            <a:br>
              <a:rPr lang="en-US" sz="3200" dirty="0" smtClean="0">
                <a:latin typeface="Consolas"/>
                <a:ea typeface="Calibri"/>
                <a:cs typeface="Times New Roman"/>
              </a:rPr>
            </a:br>
            <a:r>
              <a:rPr lang="en-US" sz="3200" dirty="0" smtClean="0">
                <a:latin typeface="Consolas"/>
                <a:ea typeface="Calibri"/>
                <a:cs typeface="Times New Roman"/>
              </a:rPr>
              <a:t>	</a:t>
            </a:r>
            <a:r>
              <a:rPr lang="en-US" sz="3200" dirty="0" err="1" smtClean="0">
                <a:latin typeface="Consolas"/>
                <a:ea typeface="Calibri"/>
                <a:cs typeface="Times New Roman"/>
              </a:rPr>
              <a:t>document.myDIVid.height</a:t>
            </a:r>
            <a:r>
              <a:rPr lang="en-US" sz="3200" dirty="0" smtClean="0">
                <a:latin typeface="Consolas"/>
                <a:ea typeface="Calibri"/>
                <a:cs typeface="Times New Roman"/>
              </a:rPr>
              <a:t> </a:t>
            </a:r>
            <a:r>
              <a:rPr lang="en-US" sz="3200" dirty="0">
                <a:latin typeface="Consolas"/>
                <a:ea typeface="Calibri"/>
                <a:cs typeface="Times New Roman"/>
              </a:rPr>
              <a:t>+= 20;</a:t>
            </a:r>
          </a:p>
          <a:p>
            <a:pPr>
              <a:buNone/>
            </a:pPr>
            <a:r>
              <a:rPr lang="en-US" dirty="0" smtClean="0"/>
              <a:t>One layout:</a:t>
            </a:r>
          </a:p>
          <a:p>
            <a:pPr marL="36512" indent="0">
              <a:buNone/>
            </a:pPr>
            <a:r>
              <a:rPr lang="en-US" dirty="0" smtClean="0"/>
              <a:t>	</a:t>
            </a:r>
            <a:r>
              <a:rPr lang="en-US" sz="3200" dirty="0" err="1">
                <a:latin typeface="Consolas"/>
                <a:ea typeface="Calibri"/>
                <a:cs typeface="Times New Roman"/>
              </a:rPr>
              <a:t>var</a:t>
            </a:r>
            <a:r>
              <a:rPr lang="en-US" sz="3200" dirty="0">
                <a:latin typeface="Consolas"/>
                <a:ea typeface="Calibri"/>
                <a:cs typeface="Times New Roman"/>
              </a:rPr>
              <a:t> w = </a:t>
            </a:r>
            <a:r>
              <a:rPr lang="en-US" sz="3200" dirty="0" err="1">
                <a:latin typeface="Consolas"/>
                <a:ea typeface="Calibri"/>
                <a:cs typeface="Times New Roman"/>
              </a:rPr>
              <a:t>document.myDIVid.width</a:t>
            </a:r>
            <a:r>
              <a:rPr lang="en-US" sz="3200" dirty="0">
                <a:latin typeface="Consolas"/>
                <a:ea typeface="Calibri"/>
                <a:cs typeface="Times New Roman"/>
              </a:rPr>
              <a:t> + 20;</a:t>
            </a:r>
            <a:br>
              <a:rPr lang="en-US" sz="3200" dirty="0">
                <a:latin typeface="Consolas"/>
                <a:ea typeface="Calibri"/>
                <a:cs typeface="Times New Roman"/>
              </a:rPr>
            </a:br>
            <a:r>
              <a:rPr lang="en-US" sz="3200" dirty="0">
                <a:latin typeface="Consolas"/>
                <a:ea typeface="Calibri"/>
                <a:cs typeface="Times New Roman"/>
              </a:rPr>
              <a:t>	</a:t>
            </a:r>
            <a:r>
              <a:rPr lang="en-US" sz="3200" dirty="0" err="1">
                <a:latin typeface="Consolas"/>
                <a:ea typeface="Calibri"/>
                <a:cs typeface="Times New Roman"/>
              </a:rPr>
              <a:t>var</a:t>
            </a:r>
            <a:r>
              <a:rPr lang="en-US" sz="3200" dirty="0">
                <a:latin typeface="Consolas"/>
                <a:ea typeface="Calibri"/>
                <a:cs typeface="Times New Roman"/>
              </a:rPr>
              <a:t> h = </a:t>
            </a:r>
            <a:r>
              <a:rPr lang="en-US" sz="3200" dirty="0" err="1">
                <a:latin typeface="Consolas"/>
                <a:ea typeface="Calibri"/>
                <a:cs typeface="Times New Roman"/>
              </a:rPr>
              <a:t>document.myDIVid.height</a:t>
            </a:r>
            <a:r>
              <a:rPr lang="en-US" sz="3200" dirty="0">
                <a:latin typeface="Consolas"/>
                <a:ea typeface="Calibri"/>
                <a:cs typeface="Times New Roman"/>
              </a:rPr>
              <a:t> + 20;</a:t>
            </a:r>
            <a:br>
              <a:rPr lang="en-US" sz="3200" dirty="0">
                <a:latin typeface="Consolas"/>
                <a:ea typeface="Calibri"/>
                <a:cs typeface="Times New Roman"/>
              </a:rPr>
            </a:br>
            <a:r>
              <a:rPr lang="en-US" sz="3200" dirty="0">
                <a:latin typeface="Consolas"/>
                <a:ea typeface="Calibri"/>
                <a:cs typeface="Times New Roman"/>
              </a:rPr>
              <a:t>	</a:t>
            </a:r>
            <a:r>
              <a:rPr lang="en-US" sz="3200" dirty="0" err="1">
                <a:latin typeface="Consolas"/>
                <a:ea typeface="Calibri"/>
                <a:cs typeface="Times New Roman"/>
              </a:rPr>
              <a:t>document.myDIVid.width</a:t>
            </a:r>
            <a:r>
              <a:rPr lang="en-US" sz="3200" dirty="0">
                <a:latin typeface="Consolas"/>
                <a:ea typeface="Calibri"/>
                <a:cs typeface="Times New Roman"/>
              </a:rPr>
              <a:t> = w;</a:t>
            </a:r>
            <a:br>
              <a:rPr lang="en-US" sz="3200" dirty="0">
                <a:latin typeface="Consolas"/>
                <a:ea typeface="Calibri"/>
                <a:cs typeface="Times New Roman"/>
              </a:rPr>
            </a:br>
            <a:r>
              <a:rPr lang="en-US" sz="3200" dirty="0">
                <a:latin typeface="Consolas"/>
                <a:ea typeface="Calibri"/>
                <a:cs typeface="Times New Roman"/>
              </a:rPr>
              <a:t>	</a:t>
            </a:r>
            <a:r>
              <a:rPr lang="en-US" sz="3200" dirty="0" err="1">
                <a:latin typeface="Consolas"/>
                <a:ea typeface="Calibri"/>
                <a:cs typeface="Times New Roman"/>
              </a:rPr>
              <a:t>document.myDIVid.height</a:t>
            </a:r>
            <a:r>
              <a:rPr lang="en-US" sz="3200" dirty="0">
                <a:latin typeface="Consolas"/>
                <a:ea typeface="Calibri"/>
                <a:cs typeface="Times New Roman"/>
              </a:rPr>
              <a:t> = h;</a:t>
            </a:r>
          </a:p>
          <a:p>
            <a:pPr>
              <a:buNone/>
            </a:pPr>
            <a:endParaRPr lang="en-US" dirty="0" smtClean="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a:t>
            </a:r>
            <a:r>
              <a:rPr lang="en-US" dirty="0" err="1" smtClean="0"/>
              <a:t>JScript</a:t>
            </a:r>
            <a:endParaRPr lang="en-US" dirty="0"/>
          </a:p>
        </p:txBody>
      </p:sp>
      <p:sp>
        <p:nvSpPr>
          <p:cNvPr id="6146" name="Rectangle 2"/>
          <p:cNvSpPr>
            <a:spLocks noGrp="1" noChangeArrowheads="1"/>
          </p:cNvSpPr>
          <p:nvPr>
            <p:ph type="body" idx="1"/>
          </p:nvPr>
        </p:nvSpPr>
        <p:spPr>
          <a:ln/>
        </p:spPr>
        <p:txBody>
          <a:bodyPr/>
          <a:lstStyle/>
          <a:p>
            <a:r>
              <a:rPr lang="en-US" dirty="0" smtClean="0"/>
              <a:t>IE8 is faster than IE7 overall, particularly for common string and array operations (both &gt;100x faster!)</a:t>
            </a:r>
          </a:p>
          <a:p>
            <a:r>
              <a:rPr lang="en-US" dirty="0" smtClean="0"/>
              <a:t>Built-in JavaScript profiler</a:t>
            </a:r>
          </a:p>
          <a:p>
            <a:r>
              <a:rPr lang="en-US" dirty="0" smtClean="0"/>
              <a:t>Selectors </a:t>
            </a:r>
            <a:r>
              <a:rPr lang="en-US" dirty="0" smtClean="0"/>
              <a:t>API</a:t>
            </a:r>
          </a:p>
          <a:p>
            <a:pPr lvl="1"/>
            <a:r>
              <a:rPr lang="en-US" dirty="0" err="1" smtClean="0"/>
              <a:t>querySelectorAll</a:t>
            </a:r>
            <a:r>
              <a:rPr lang="en-US" dirty="0" smtClean="0"/>
              <a:t> alternative to </a:t>
            </a:r>
            <a:r>
              <a:rPr lang="en-US" dirty="0" err="1" smtClean="0"/>
              <a:t>getElementByID</a:t>
            </a:r>
            <a:endParaRPr lang="en-US" dirty="0" smtClean="0"/>
          </a:p>
          <a:p>
            <a:pPr lvl="1"/>
            <a:r>
              <a:rPr lang="en-US" dirty="0" smtClean="0"/>
              <a:t>Faster multi-element retrievals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a:t>
            </a:r>
            <a:r>
              <a:rPr lang="en-US" dirty="0" err="1" smtClean="0"/>
              <a:t>JScript</a:t>
            </a:r>
            <a:endParaRPr lang="en-US" dirty="0"/>
          </a:p>
        </p:txBody>
      </p:sp>
      <p:sp>
        <p:nvSpPr>
          <p:cNvPr id="8" name="Rounded Rectangle 7"/>
          <p:cNvSpPr/>
          <p:nvPr/>
        </p:nvSpPr>
        <p:spPr bwMode="auto">
          <a:xfrm>
            <a:off x="5664200" y="2895600"/>
            <a:ext cx="3733800" cy="609600"/>
          </a:xfrm>
          <a:prstGeom prst="roundRect">
            <a:avLst/>
          </a:prstGeom>
          <a:gradFill flip="none" rotWithShape="1">
            <a:gsLst>
              <a:gs pos="0">
                <a:srgbClr xmlns:mc="http://schemas.openxmlformats.org/markup-compatibility/2006" xmlns:a14="http://schemas.microsoft.com/office/drawing/2007/7/7/main" val="FF0000" mc:Ignorable="">
                  <a:shade val="30000"/>
                  <a:satMod val="115000"/>
                </a:srgbClr>
              </a:gs>
              <a:gs pos="50000">
                <a:srgbClr xmlns:mc="http://schemas.openxmlformats.org/markup-compatibility/2006" xmlns:a14="http://schemas.microsoft.com/office/drawing/2007/7/7/main" val="FF0000" mc:Ignorable="">
                  <a:shade val="67500"/>
                  <a:satMod val="115000"/>
                </a:srgbClr>
              </a:gs>
              <a:gs pos="100000">
                <a:srgbClr xmlns:mc="http://schemas.openxmlformats.org/markup-compatibility/2006" xmlns:a14="http://schemas.microsoft.com/office/drawing/2007/7/7/main" val="FF0000" mc:Ignorable="">
                  <a:shade val="100000"/>
                  <a:satMod val="115000"/>
                </a:srgbClr>
              </a:gs>
            </a:gsLst>
            <a:lin ang="2700000" scaled="1"/>
            <a:tileRect/>
          </a:grad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endParaRPr>
          </a:p>
        </p:txBody>
      </p:sp>
      <p:sp>
        <p:nvSpPr>
          <p:cNvPr id="5" name="Rounded Rectangle 4"/>
          <p:cNvSpPr/>
          <p:nvPr/>
        </p:nvSpPr>
        <p:spPr bwMode="auto">
          <a:xfrm>
            <a:off x="1168400" y="4572000"/>
            <a:ext cx="7772400" cy="609600"/>
          </a:xfrm>
          <a:prstGeom prst="roundRect">
            <a:avLst/>
          </a:prstGeom>
          <a:gradFill flip="none" rotWithShape="1">
            <a:gsLst>
              <a:gs pos="0">
                <a:srgbClr xmlns:mc="http://schemas.openxmlformats.org/markup-compatibility/2006" xmlns:a14="http://schemas.microsoft.com/office/drawing/2007/7/7/main" val="FF0000" mc:Ignorable="">
                  <a:shade val="30000"/>
                  <a:satMod val="115000"/>
                </a:srgbClr>
              </a:gs>
              <a:gs pos="50000">
                <a:srgbClr xmlns:mc="http://schemas.openxmlformats.org/markup-compatibility/2006" xmlns:a14="http://schemas.microsoft.com/office/drawing/2007/7/7/main" val="FF0000" mc:Ignorable="">
                  <a:shade val="67500"/>
                  <a:satMod val="115000"/>
                </a:srgbClr>
              </a:gs>
              <a:gs pos="100000">
                <a:srgbClr xmlns:mc="http://schemas.openxmlformats.org/markup-compatibility/2006" xmlns:a14="http://schemas.microsoft.com/office/drawing/2007/7/7/main" val="FF0000" mc:Ignorable="">
                  <a:shade val="100000"/>
                  <a:satMod val="115000"/>
                </a:srgbClr>
              </a:gs>
            </a:gsLst>
            <a:lin ang="2700000" scaled="1"/>
            <a:tileRect/>
          </a:grad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endParaRPr>
          </a:p>
        </p:txBody>
      </p:sp>
      <p:sp>
        <p:nvSpPr>
          <p:cNvPr id="6146" name="Rectangle 2"/>
          <p:cNvSpPr>
            <a:spLocks noGrp="1" noChangeArrowheads="1"/>
          </p:cNvSpPr>
          <p:nvPr>
            <p:ph type="body" idx="1"/>
          </p:nvPr>
        </p:nvSpPr>
        <p:spPr>
          <a:ln/>
        </p:spPr>
        <p:txBody>
          <a:bodyPr/>
          <a:lstStyle/>
          <a:p>
            <a:pPr marL="0" marR="0" indent="0">
              <a:lnSpc>
                <a:spcPct val="115000"/>
              </a:lnSpc>
              <a:spcBef>
                <a:spcPts val="0"/>
              </a:spcBef>
              <a:spcAft>
                <a:spcPts val="0"/>
              </a:spcAft>
              <a:buNone/>
            </a:pPr>
            <a:r>
              <a:rPr lang="en-US" sz="3200" dirty="0">
                <a:latin typeface="Consolas"/>
                <a:ea typeface="Calibri"/>
                <a:cs typeface="Times New Roman"/>
              </a:rPr>
              <a:t>function Validate() {</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 Retrieve required elements</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a:t>
            </a:r>
            <a:r>
              <a:rPr lang="en-US" sz="3200" dirty="0" err="1">
                <a:latin typeface="Consolas"/>
                <a:ea typeface="Calibri"/>
                <a:cs typeface="Times New Roman"/>
              </a:rPr>
              <a:t>var</a:t>
            </a:r>
            <a:r>
              <a:rPr lang="en-US" sz="3200" dirty="0">
                <a:latin typeface="Consolas"/>
                <a:ea typeface="Calibri"/>
                <a:cs typeface="Times New Roman"/>
              </a:rPr>
              <a:t> </a:t>
            </a:r>
            <a:r>
              <a:rPr lang="en-US" sz="3200" dirty="0" err="1">
                <a:latin typeface="Consolas"/>
                <a:ea typeface="Calibri"/>
                <a:cs typeface="Times New Roman"/>
              </a:rPr>
              <a:t>reqs</a:t>
            </a:r>
            <a:r>
              <a:rPr lang="en-US" sz="3200" dirty="0">
                <a:latin typeface="Consolas"/>
                <a:ea typeface="Calibri"/>
                <a:cs typeface="Times New Roman"/>
              </a:rPr>
              <a:t> = </a:t>
            </a:r>
            <a:r>
              <a:rPr lang="en-US" sz="3200" dirty="0" err="1">
                <a:latin typeface="Consolas"/>
                <a:ea typeface="Calibri"/>
                <a:cs typeface="Times New Roman"/>
              </a:rPr>
              <a:t>document.querySelectorAll</a:t>
            </a:r>
            <a:r>
              <a:rPr lang="en-US" sz="3200" dirty="0">
                <a:latin typeface="Consolas"/>
                <a:ea typeface="Calibri"/>
                <a:cs typeface="Times New Roman"/>
              </a:rPr>
              <a:t>(“.required”);</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 Validate form data</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for(</a:t>
            </a:r>
            <a:r>
              <a:rPr lang="en-US" sz="3200" dirty="0" err="1">
                <a:latin typeface="Consolas"/>
                <a:ea typeface="Calibri"/>
                <a:cs typeface="Times New Roman"/>
              </a:rPr>
              <a:t>var</a:t>
            </a:r>
            <a:r>
              <a:rPr lang="en-US" sz="3200" dirty="0">
                <a:latin typeface="Consolas"/>
                <a:ea typeface="Calibri"/>
                <a:cs typeface="Times New Roman"/>
              </a:rPr>
              <a:t> i=0; i&lt;</a:t>
            </a:r>
            <a:r>
              <a:rPr lang="en-US" sz="3200" dirty="0" err="1">
                <a:latin typeface="Consolas"/>
                <a:ea typeface="Calibri"/>
                <a:cs typeface="Times New Roman"/>
              </a:rPr>
              <a:t>reqs.length</a:t>
            </a:r>
            <a:r>
              <a:rPr lang="en-US" sz="3200" dirty="0">
                <a:latin typeface="Consolas"/>
                <a:ea typeface="Calibri"/>
                <a:cs typeface="Times New Roman"/>
              </a:rPr>
              <a:t>; i++) {</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if(</a:t>
            </a:r>
            <a:r>
              <a:rPr lang="en-US" sz="3200" dirty="0" err="1">
                <a:latin typeface="Consolas"/>
                <a:ea typeface="Calibri"/>
                <a:cs typeface="Times New Roman"/>
              </a:rPr>
              <a:t>reqs</a:t>
            </a:r>
            <a:r>
              <a:rPr lang="en-US" sz="3200" dirty="0">
                <a:latin typeface="Consolas"/>
                <a:ea typeface="Calibri"/>
                <a:cs typeface="Times New Roman"/>
              </a:rPr>
              <a:t>[i].value == “”) </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a:t>
            </a:r>
            <a:r>
              <a:rPr lang="en-US" sz="3200" dirty="0" err="1">
                <a:latin typeface="Consolas"/>
                <a:ea typeface="Calibri"/>
                <a:cs typeface="Times New Roman"/>
              </a:rPr>
              <a:t>ReportError</a:t>
            </a:r>
            <a:r>
              <a:rPr lang="en-US" sz="3200" dirty="0">
                <a:latin typeface="Consolas"/>
                <a:ea typeface="Calibri"/>
                <a:cs typeface="Times New Roman"/>
              </a:rPr>
              <a:t>();</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	}</a:t>
            </a:r>
            <a:endParaRPr lang="en-US" sz="3200" dirty="0">
              <a:latin typeface="Calibri"/>
              <a:ea typeface="Calibri"/>
              <a:cs typeface="Times New Roman"/>
            </a:endParaRPr>
          </a:p>
          <a:p>
            <a:pPr marL="0" marR="0" indent="0">
              <a:lnSpc>
                <a:spcPct val="115000"/>
              </a:lnSpc>
              <a:spcBef>
                <a:spcPts val="0"/>
              </a:spcBef>
              <a:spcAft>
                <a:spcPts val="0"/>
              </a:spcAft>
              <a:buNone/>
            </a:pPr>
            <a:r>
              <a:rPr lang="en-US" sz="3200" dirty="0">
                <a:latin typeface="Consolas"/>
                <a:ea typeface="Calibri"/>
                <a:cs typeface="Times New Roman"/>
              </a:rPr>
              <a:t>}</a:t>
            </a:r>
            <a:endParaRPr lang="en-US" sz="3200" dirty="0">
              <a:effectLst/>
              <a:latin typeface="Calibri"/>
              <a:ea typeface="Calibri"/>
              <a:cs typeface="Times New Roman"/>
            </a:endParaRPr>
          </a:p>
        </p:txBody>
      </p:sp>
    </p:spTree>
    <p:extLst>
      <p:ext uri="{BB962C8B-B14F-4D97-AF65-F5344CB8AC3E}">
        <p14:creationId xmlns:p14="http://schemas.microsoft.com/office/powerpoint/2007/7/12/main" val="661913278"/>
      </p:ext>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a:t>
            </a:r>
            <a:r>
              <a:rPr lang="en-US" dirty="0" err="1" smtClean="0"/>
              <a:t>JScript</a:t>
            </a:r>
            <a:endParaRPr lang="en-US" dirty="0"/>
          </a:p>
        </p:txBody>
      </p:sp>
      <p:sp>
        <p:nvSpPr>
          <p:cNvPr id="6146" name="Rectangle 2"/>
          <p:cNvSpPr>
            <a:spLocks noGrp="1" noChangeArrowheads="1"/>
          </p:cNvSpPr>
          <p:nvPr>
            <p:ph type="body" idx="1"/>
          </p:nvPr>
        </p:nvSpPr>
        <p:spPr>
          <a:ln/>
        </p:spPr>
        <p:txBody>
          <a:bodyPr/>
          <a:lstStyle/>
          <a:p>
            <a:r>
              <a:rPr lang="en-US" dirty="0"/>
              <a:t>JSON</a:t>
            </a:r>
          </a:p>
          <a:p>
            <a:pPr lvl="1"/>
            <a:r>
              <a:rPr lang="en-US" dirty="0"/>
              <a:t>With </a:t>
            </a:r>
            <a:r>
              <a:rPr lang="en-US" dirty="0" err="1"/>
              <a:t>eval</a:t>
            </a:r>
            <a:r>
              <a:rPr lang="en-US" dirty="0"/>
              <a:t>?</a:t>
            </a:r>
          </a:p>
          <a:p>
            <a:pPr lvl="1"/>
            <a:r>
              <a:rPr lang="en-US" dirty="0" smtClean="0"/>
              <a:t>With </a:t>
            </a:r>
            <a:r>
              <a:rPr lang="en-US" dirty="0"/>
              <a:t>custom library?</a:t>
            </a:r>
          </a:p>
          <a:p>
            <a:pPr lvl="1"/>
            <a:r>
              <a:rPr lang="en-US" dirty="0" smtClean="0"/>
              <a:t>Native JSON in IE8!</a:t>
            </a:r>
            <a:endParaRPr lang="en-US" dirty="0"/>
          </a:p>
          <a:p>
            <a:pPr lvl="2"/>
            <a:r>
              <a:rPr lang="en-US" dirty="0"/>
              <a:t>No tradeoff between performance and security</a:t>
            </a:r>
          </a:p>
          <a:p>
            <a:pPr lvl="2"/>
            <a:r>
              <a:rPr lang="en-US" dirty="0" err="1"/>
              <a:t>JSON.parse</a:t>
            </a:r>
            <a:r>
              <a:rPr lang="en-US" dirty="0"/>
              <a:t>(), </a:t>
            </a:r>
            <a:r>
              <a:rPr lang="en-US" dirty="0" err="1"/>
              <a:t>JSON.stringify</a:t>
            </a:r>
            <a:r>
              <a:rPr lang="en-US" dirty="0"/>
              <a:t>()</a:t>
            </a:r>
          </a:p>
          <a:p>
            <a:pPr lvl="2"/>
            <a:r>
              <a:rPr lang="en-US" dirty="0" err="1"/>
              <a:t>toJSON</a:t>
            </a:r>
            <a:r>
              <a:rPr lang="en-US" dirty="0"/>
              <a:t> on Date, Number, String, and Boolean prototypes</a:t>
            </a:r>
          </a:p>
        </p:txBody>
      </p:sp>
    </p:spTree>
    <p:extLst>
      <p:ext uri="{BB962C8B-B14F-4D97-AF65-F5344CB8AC3E}">
        <p14:creationId xmlns:p14="http://schemas.microsoft.com/office/powerpoint/2007/7/12/main" val="3927325450"/>
      </p:ext>
    </p:extLst>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Internet Explorer 8 – Network</a:t>
            </a:r>
            <a:endParaRPr lang="en-US" dirty="0"/>
          </a:p>
        </p:txBody>
      </p:sp>
      <p:sp>
        <p:nvSpPr>
          <p:cNvPr id="6146" name="Rectangle 2"/>
          <p:cNvSpPr>
            <a:spLocks noGrp="1" noChangeArrowheads="1"/>
          </p:cNvSpPr>
          <p:nvPr>
            <p:ph type="body" idx="1"/>
          </p:nvPr>
        </p:nvSpPr>
        <p:spPr>
          <a:ln/>
        </p:spPr>
        <p:txBody>
          <a:bodyPr/>
          <a:lstStyle/>
          <a:p>
            <a:r>
              <a:rPr lang="en-US" dirty="0" smtClean="0"/>
              <a:t>Network costs still dominate for many sites</a:t>
            </a:r>
          </a:p>
          <a:p>
            <a:pPr lvl="1"/>
            <a:r>
              <a:rPr lang="en-US" dirty="0" smtClean="0"/>
              <a:t>IE8 raises connection limit from 2 to 6</a:t>
            </a:r>
          </a:p>
          <a:p>
            <a:pPr lvl="1"/>
            <a:r>
              <a:rPr lang="en-US" dirty="0" smtClean="0"/>
              <a:t>Parallelized script downloads</a:t>
            </a:r>
          </a:p>
          <a:p>
            <a:pPr lvl="1"/>
            <a:r>
              <a:rPr lang="en-US" dirty="0" smtClean="0"/>
              <a:t>Data URLs</a:t>
            </a:r>
          </a:p>
          <a:p>
            <a:r>
              <a:rPr lang="en-US" dirty="0" err="1" smtClean="0"/>
              <a:t>YSlow</a:t>
            </a:r>
            <a:r>
              <a:rPr lang="en-US" dirty="0" smtClean="0"/>
              <a:t>, VRTA, Page Speed: Still very valuable tools for building fast sites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Bringing it all together</a:t>
            </a:r>
            <a:endParaRPr lang="en-US" dirty="0"/>
          </a:p>
        </p:txBody>
      </p:sp>
      <p:sp>
        <p:nvSpPr>
          <p:cNvPr id="6146" name="Rectangle 2"/>
          <p:cNvSpPr>
            <a:spLocks noGrp="1" noChangeArrowheads="1"/>
          </p:cNvSpPr>
          <p:nvPr>
            <p:ph type="body" idx="1"/>
          </p:nvPr>
        </p:nvSpPr>
        <p:spPr>
          <a:ln/>
        </p:spPr>
        <p:txBody>
          <a:bodyPr/>
          <a:lstStyle/>
          <a:p>
            <a:r>
              <a:rPr lang="en-US" dirty="0" smtClean="0"/>
              <a:t>Making real sites faster means improving browser subsystems and also how they connect together</a:t>
            </a:r>
          </a:p>
          <a:p>
            <a:r>
              <a:rPr lang="en-US" dirty="0" smtClean="0"/>
              <a:t>We’ve invested broadly to improve real sites for real users</a:t>
            </a:r>
          </a:p>
          <a:p>
            <a:r>
              <a:rPr lang="en-US" dirty="0" smtClean="0"/>
              <a:t>Our philosophy has made IE8 the fastest browser for many of today’s </a:t>
            </a:r>
            <a:r>
              <a:rPr lang="en-US" dirty="0" smtClean="0"/>
              <a:t>sites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IE8 Performance at RTM</a:t>
            </a:r>
            <a:endParaRPr lang="en-US" dirty="0"/>
          </a:p>
        </p:txBody>
      </p:sp>
      <p:sp>
        <p:nvSpPr>
          <p:cNvPr id="2049" name="Rectangle 1"/>
          <p:cNvSpPr>
            <a:spLocks noChangeArrowheads="1"/>
          </p:cNvSpPr>
          <p:nvPr/>
        </p:nvSpPr>
        <p:spPr bwMode="auto">
          <a:xfrm>
            <a:off x="0" y="0"/>
            <a:ext cx="262670" cy="315970"/>
          </a:xfrm>
          <a:prstGeom prst="rect">
            <a:avLst/>
          </a:prstGeom>
          <a:noFill/>
          <a:ln w="9525">
            <a:noFill/>
            <a:miter lim="800000"/>
            <a:headEnd/>
            <a:tailEnd/>
          </a:ln>
          <a:effectLst/>
        </p:spPr>
        <p:txBody>
          <a:bodyPr vert="horz" wrap="none" lIns="130033" tIns="65017" rIns="130033" bIns="65017" numCol="1" anchor="ctr" anchorCtr="0" compatLnSpc="1">
            <a:prstTxWarp prst="textNoShape">
              <a:avLst/>
            </a:prstTxWarp>
            <a:spAutoFit/>
          </a:bodyPr>
          <a:lstStyle/>
          <a:p>
            <a:endParaRPr lang="en-US"/>
          </a:p>
        </p:txBody>
      </p:sp>
      <p:pic>
        <p:nvPicPr>
          <p:cNvPr id="6" name="Picture 5" descr="Site_Load_Times.PNG"/>
          <p:cNvPicPr>
            <a:picLocks noChangeAspect="1"/>
          </p:cNvPicPr>
          <p:nvPr/>
        </p:nvPicPr>
        <p:blipFill>
          <a:blip r:embed="rId2" cstate="print"/>
          <a:stretch>
            <a:fillRect/>
          </a:stretch>
        </p:blipFill>
        <p:spPr>
          <a:xfrm>
            <a:off x="3378200" y="2209800"/>
            <a:ext cx="5473330" cy="6624467"/>
          </a:xfrm>
          <a:prstGeom prst="rect">
            <a:avLst/>
          </a:prstGeom>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Topics covered in this talk</a:t>
            </a:r>
            <a:endParaRPr lang="en-US" dirty="0"/>
          </a:p>
        </p:txBody>
      </p:sp>
      <p:sp>
        <p:nvSpPr>
          <p:cNvPr id="6146" name="Rectangle 2"/>
          <p:cNvSpPr>
            <a:spLocks noGrp="1" noChangeArrowheads="1"/>
          </p:cNvSpPr>
          <p:nvPr>
            <p:ph type="body" idx="1"/>
          </p:nvPr>
        </p:nvSpPr>
        <p:spPr>
          <a:xfrm>
            <a:off x="292100" y="1727200"/>
            <a:ext cx="12509500" cy="7797800"/>
          </a:xfrm>
          <a:ln/>
        </p:spPr>
        <p:txBody>
          <a:bodyPr/>
          <a:lstStyle/>
          <a:p>
            <a:r>
              <a:rPr lang="en-US" dirty="0" smtClean="0"/>
              <a:t>How the IE team thinks about </a:t>
            </a:r>
            <a:r>
              <a:rPr lang="en-US" dirty="0" smtClean="0"/>
              <a:t>platform* performance</a:t>
            </a:r>
          </a:p>
          <a:p>
            <a:r>
              <a:rPr lang="en-US" dirty="0" smtClean="0"/>
              <a:t>How </a:t>
            </a:r>
            <a:r>
              <a:rPr lang="en-US" dirty="0" smtClean="0"/>
              <a:t>that philosophy has translated into IE8</a:t>
            </a:r>
          </a:p>
          <a:p>
            <a:r>
              <a:rPr lang="en-US" dirty="0" smtClean="0"/>
              <a:t>Specific performance examples</a:t>
            </a:r>
          </a:p>
          <a:p>
            <a:r>
              <a:rPr lang="en-US" dirty="0" smtClean="0"/>
              <a:t>5 minutes of Q &amp; A</a:t>
            </a:r>
          </a:p>
          <a:p>
            <a:endParaRPr lang="en-US" dirty="0" smtClean="0"/>
          </a:p>
          <a:p>
            <a:endParaRPr lang="en-US" dirty="0"/>
          </a:p>
          <a:p>
            <a:pPr marL="36512" indent="0">
              <a:buNone/>
            </a:pPr>
            <a:endParaRPr lang="en-US" dirty="0"/>
          </a:p>
          <a:p>
            <a:r>
              <a:rPr lang="en-US" i="1" dirty="0" smtClean="0"/>
              <a:t>Important note: San Francisco is </a:t>
            </a:r>
            <a:r>
              <a:rPr lang="en-US" i="1" u="sng" dirty="0" smtClean="0"/>
              <a:t>not</a:t>
            </a:r>
            <a:r>
              <a:rPr lang="en-US" i="1" dirty="0" smtClean="0"/>
              <a:t> San Jose. Many thanks to Marla from Fairmont SF and </a:t>
            </a:r>
            <a:r>
              <a:rPr lang="en-US" i="1" dirty="0" err="1" smtClean="0"/>
              <a:t>Perla</a:t>
            </a:r>
            <a:r>
              <a:rPr lang="en-US" i="1" dirty="0" smtClean="0"/>
              <a:t> from </a:t>
            </a:r>
            <a:r>
              <a:rPr lang="en-US" i="1" dirty="0" smtClean="0"/>
              <a:t>Fairmont </a:t>
            </a:r>
            <a:r>
              <a:rPr lang="en-US" i="1" dirty="0" smtClean="0"/>
              <a:t>SJ</a:t>
            </a:r>
            <a:r>
              <a:rPr lang="en-US" i="1" dirty="0" smtClean="0"/>
              <a:t>!</a:t>
            </a:r>
          </a:p>
          <a:p>
            <a:pPr marL="36512" indent="0">
              <a:buNone/>
            </a:pPr>
            <a:endParaRPr lang="en-US" i="1"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Q &amp; A</a:t>
            </a:r>
            <a:endParaRPr lang="en-US" dirty="0"/>
          </a:p>
        </p:txBody>
      </p:sp>
      <p:sp>
        <p:nvSpPr>
          <p:cNvPr id="6146" name="Rectangle 2"/>
          <p:cNvSpPr>
            <a:spLocks noGrp="1" noChangeArrowheads="1"/>
          </p:cNvSpPr>
          <p:nvPr>
            <p:ph type="body" idx="1"/>
          </p:nvPr>
        </p:nvSpPr>
        <p:spPr>
          <a:ln/>
        </p:spPr>
        <p:txBody>
          <a:bodyPr/>
          <a:lstStyle/>
          <a:p>
            <a:r>
              <a:rPr lang="en-US" dirty="0" smtClean="0"/>
              <a:t>Next up: Mike </a:t>
            </a:r>
            <a:r>
              <a:rPr lang="en-US" dirty="0" err="1" smtClean="0"/>
              <a:t>Belshe</a:t>
            </a:r>
            <a:r>
              <a:rPr lang="en-US" dirty="0" smtClean="0"/>
              <a:t>, </a:t>
            </a:r>
            <a:r>
              <a:rPr lang="en-US" dirty="0" smtClean="0"/>
              <a:t>Chrome</a:t>
            </a:r>
          </a:p>
          <a:p>
            <a:pPr marL="381000" lvl="1" indent="-344488"/>
            <a:r>
              <a:rPr lang="en-US" dirty="0" smtClean="0"/>
              <a:t>UI Performance: </a:t>
            </a:r>
            <a:r>
              <a:rPr lang="en-US" i="1" dirty="0" smtClean="0"/>
              <a:t>Designing </a:t>
            </a:r>
            <a:r>
              <a:rPr lang="en-US" i="1" dirty="0"/>
              <a:t>and Engineering Time: The Psychology of Time Perception in Software</a:t>
            </a:r>
            <a:r>
              <a:rPr lang="en-US" dirty="0"/>
              <a:t> by Steve </a:t>
            </a:r>
            <a:r>
              <a:rPr lang="en-US" dirty="0" err="1" smtClean="0"/>
              <a:t>Seow</a:t>
            </a:r>
            <a:endParaRPr lang="en-US" dirty="0"/>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A related example</a:t>
            </a:r>
            <a:endParaRPr lang="en-US" dirty="0"/>
          </a:p>
        </p:txBody>
      </p:sp>
      <p:sp>
        <p:nvSpPr>
          <p:cNvPr id="6146" name="Rectangle 2"/>
          <p:cNvSpPr>
            <a:spLocks noGrp="1" noChangeArrowheads="1"/>
          </p:cNvSpPr>
          <p:nvPr>
            <p:ph type="body" idx="1"/>
          </p:nvPr>
        </p:nvSpPr>
        <p:spPr>
          <a:ln/>
        </p:spPr>
        <p:txBody>
          <a:bodyPr/>
          <a:lstStyle/>
          <a:p>
            <a:r>
              <a:rPr lang="en-US" dirty="0" smtClean="0"/>
              <a:t>Consider a flight from San Francisco to Los Angeles</a:t>
            </a:r>
          </a:p>
          <a:p>
            <a:pPr>
              <a:buNone/>
            </a:pPr>
            <a:endParaRPr lang="en-US" dirty="0" smtClean="0"/>
          </a:p>
        </p:txBody>
      </p:sp>
      <p:pic>
        <p:nvPicPr>
          <p:cNvPr id="9218" name="Picture 2" descr="C:\Users\Chris\Desktop\Golden_Gate_Bridge_Paul Bailey-Gates.jpg"/>
          <p:cNvPicPr>
            <a:picLocks noChangeAspect="1" noChangeArrowheads="1"/>
          </p:cNvPicPr>
          <p:nvPr/>
        </p:nvPicPr>
        <p:blipFill>
          <a:blip r:embed="rId3" cstate="print"/>
          <a:srcRect/>
          <a:stretch>
            <a:fillRect/>
          </a:stretch>
        </p:blipFill>
        <p:spPr bwMode="auto">
          <a:xfrm>
            <a:off x="426720" y="2362200"/>
            <a:ext cx="5791200" cy="7079226"/>
          </a:xfrm>
          <a:prstGeom prst="roundRect">
            <a:avLst>
              <a:gd name="adj" fmla="val 8594"/>
            </a:avLst>
          </a:prstGeom>
          <a:solidFill>
            <a:srgbClr xmlns:mc="http://schemas.openxmlformats.org/markup-compatibility/2006" xmlns:a14="http://schemas.microsoft.com/office/drawing/2007/7/7/main" val="FFFFFF" mc:Ignorable="">
              <a:shade val="85000"/>
            </a:srgbClr>
          </a:solidFill>
          <a:ln>
            <a:noFill/>
          </a:ln>
          <a:effectLst>
            <a:reflection blurRad="12700" stA="38000" endPos="28000" dist="5000" dir="5400000" sy="-100000" algn="bl" rotWithShape="0"/>
          </a:effectLst>
        </p:spPr>
      </p:pic>
      <p:pic>
        <p:nvPicPr>
          <p:cNvPr id="9219" name="Picture 3" descr="C:\Users\Chris\Desktop\jlm-stars-hollywood-sign.jpg"/>
          <p:cNvPicPr>
            <a:picLocks noChangeAspect="1" noChangeArrowheads="1"/>
          </p:cNvPicPr>
          <p:nvPr/>
        </p:nvPicPr>
        <p:blipFill>
          <a:blip r:embed="rId4" cstate="print"/>
          <a:srcRect/>
          <a:stretch>
            <a:fillRect/>
          </a:stretch>
        </p:blipFill>
        <p:spPr bwMode="auto">
          <a:xfrm>
            <a:off x="6703290" y="2362200"/>
            <a:ext cx="5818910" cy="7086600"/>
          </a:xfrm>
          <a:prstGeom prst="roundRect">
            <a:avLst>
              <a:gd name="adj" fmla="val 8594"/>
            </a:avLst>
          </a:prstGeom>
          <a:solidFill>
            <a:srgbClr xmlns:mc="http://schemas.openxmlformats.org/markup-compatibility/2006" xmlns:a14="http://schemas.microsoft.com/office/drawing/2007/7/7/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A related example</a:t>
            </a:r>
            <a:endParaRPr lang="en-US" dirty="0"/>
          </a:p>
        </p:txBody>
      </p:sp>
      <p:sp>
        <p:nvSpPr>
          <p:cNvPr id="6146" name="Rectangle 2"/>
          <p:cNvSpPr>
            <a:spLocks noGrp="1" noChangeArrowheads="1"/>
          </p:cNvSpPr>
          <p:nvPr>
            <p:ph type="body" idx="1"/>
          </p:nvPr>
        </p:nvSpPr>
        <p:spPr>
          <a:ln/>
        </p:spPr>
        <p:txBody>
          <a:bodyPr/>
          <a:lstStyle/>
          <a:p>
            <a:r>
              <a:rPr lang="en-US" dirty="0" smtClean="0"/>
              <a:t>One approach:</a:t>
            </a:r>
          </a:p>
          <a:p>
            <a:pPr lvl="1"/>
            <a:r>
              <a:rPr lang="en-US" dirty="0" smtClean="0"/>
              <a:t>Optimize your planes</a:t>
            </a:r>
            <a:endParaRPr lang="en-US" dirty="0" smtClean="0"/>
          </a:p>
        </p:txBody>
      </p:sp>
      <p:pic>
        <p:nvPicPr>
          <p:cNvPr id="10242" name="Picture 2" descr="C:\Users\Chris\Desktop\boeing_787.jpg"/>
          <p:cNvPicPr>
            <a:picLocks noChangeAspect="1" noChangeArrowheads="1"/>
          </p:cNvPicPr>
          <p:nvPr/>
        </p:nvPicPr>
        <p:blipFill>
          <a:blip r:embed="rId3" cstate="print"/>
          <a:srcRect/>
          <a:stretch>
            <a:fillRect/>
          </a:stretch>
        </p:blipFill>
        <p:spPr bwMode="auto">
          <a:xfrm>
            <a:off x="2159000" y="3200400"/>
            <a:ext cx="8534400" cy="5982230"/>
          </a:xfrm>
          <a:prstGeom prst="roundRect">
            <a:avLst>
              <a:gd name="adj" fmla="val 8594"/>
            </a:avLst>
          </a:prstGeom>
          <a:solidFill>
            <a:srgbClr xmlns:mc="http://schemas.openxmlformats.org/markup-compatibility/2006" xmlns:a14="http://schemas.microsoft.com/office/drawing/2007/7/7/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A related example</a:t>
            </a:r>
            <a:endParaRPr lang="en-US" dirty="0"/>
          </a:p>
        </p:txBody>
      </p:sp>
      <p:sp>
        <p:nvSpPr>
          <p:cNvPr id="6146" name="Rectangle 2"/>
          <p:cNvSpPr>
            <a:spLocks noGrp="1" noChangeArrowheads="1"/>
          </p:cNvSpPr>
          <p:nvPr>
            <p:ph type="body" idx="1"/>
          </p:nvPr>
        </p:nvSpPr>
        <p:spPr>
          <a:ln/>
        </p:spPr>
        <p:txBody>
          <a:bodyPr/>
          <a:lstStyle/>
          <a:p>
            <a:r>
              <a:rPr lang="en-US" dirty="0" smtClean="0"/>
              <a:t>One approach:</a:t>
            </a:r>
          </a:p>
          <a:p>
            <a:pPr lvl="1"/>
            <a:r>
              <a:rPr lang="en-US" dirty="0" smtClean="0"/>
              <a:t>Double the power of each engine</a:t>
            </a:r>
          </a:p>
        </p:txBody>
      </p:sp>
      <p:pic>
        <p:nvPicPr>
          <p:cNvPr id="11266" name="Picture 2" descr="C:\Users\Chris\Desktop\boeing_787_improved.jpg"/>
          <p:cNvPicPr>
            <a:picLocks noChangeAspect="1" noChangeArrowheads="1"/>
          </p:cNvPicPr>
          <p:nvPr/>
        </p:nvPicPr>
        <p:blipFill>
          <a:blip r:embed="rId3" cstate="print"/>
          <a:srcRect/>
          <a:stretch>
            <a:fillRect/>
          </a:stretch>
        </p:blipFill>
        <p:spPr bwMode="auto">
          <a:xfrm>
            <a:off x="2159000" y="3200400"/>
            <a:ext cx="8534400" cy="5982230"/>
          </a:xfrm>
          <a:prstGeom prst="roundRect">
            <a:avLst>
              <a:gd name="adj" fmla="val 8594"/>
            </a:avLst>
          </a:prstGeom>
          <a:solidFill>
            <a:srgbClr xmlns:mc="http://schemas.openxmlformats.org/markup-compatibility/2006" xmlns:a14="http://schemas.microsoft.com/office/drawing/2007/7/7/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A related example</a:t>
            </a:r>
            <a:endParaRPr lang="en-US" dirty="0"/>
          </a:p>
        </p:txBody>
      </p:sp>
      <p:sp>
        <p:nvSpPr>
          <p:cNvPr id="6146" name="Rectangle 2"/>
          <p:cNvSpPr>
            <a:spLocks noGrp="1" noChangeArrowheads="1"/>
          </p:cNvSpPr>
          <p:nvPr>
            <p:ph type="body" idx="1"/>
          </p:nvPr>
        </p:nvSpPr>
        <p:spPr>
          <a:ln/>
        </p:spPr>
        <p:txBody>
          <a:bodyPr/>
          <a:lstStyle/>
          <a:p>
            <a:r>
              <a:rPr lang="en-US" dirty="0" smtClean="0"/>
              <a:t>What if flying time is only a small part of the total?</a:t>
            </a:r>
          </a:p>
          <a:p>
            <a:pPr lvl="1"/>
            <a:r>
              <a:rPr lang="en-US" dirty="0" smtClean="0"/>
              <a:t>1 hour driving to SFO</a:t>
            </a:r>
          </a:p>
          <a:p>
            <a:pPr lvl="1"/>
            <a:r>
              <a:rPr lang="en-US" dirty="0" smtClean="0"/>
              <a:t>1.5 hours security</a:t>
            </a:r>
          </a:p>
          <a:p>
            <a:pPr lvl="1"/>
            <a:r>
              <a:rPr lang="en-US" dirty="0" smtClean="0"/>
              <a:t>1 hour waiting at the gate</a:t>
            </a:r>
          </a:p>
          <a:p>
            <a:pPr lvl="1"/>
            <a:r>
              <a:rPr lang="en-US" dirty="0" smtClean="0">
                <a:solidFill>
                  <a:srgbClr xmlns:mc="http://schemas.openxmlformats.org/markup-compatibility/2006" xmlns:a14="http://schemas.microsoft.com/office/drawing/2007/7/7/main" val="00B050" mc:Ignorable=""/>
                </a:solidFill>
              </a:rPr>
              <a:t>1 hour flying to LAX</a:t>
            </a:r>
          </a:p>
          <a:p>
            <a:pPr lvl="1"/>
            <a:r>
              <a:rPr lang="en-US" dirty="0" smtClean="0"/>
              <a:t>½ hour waiting for luggage</a:t>
            </a:r>
          </a:p>
          <a:p>
            <a:pPr lvl="1"/>
            <a:r>
              <a:rPr lang="en-US" dirty="0" smtClean="0"/>
              <a:t>1 hour driving to destination</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Browsing examples</a:t>
            </a:r>
            <a:endParaRPr lang="en-US" dirty="0"/>
          </a:p>
        </p:txBody>
      </p:sp>
      <p:pic>
        <p:nvPicPr>
          <p:cNvPr id="1034" name="Picture 10" descr="C:\Users\Chris\Desktop\msnbc - cropped.PNG"/>
          <p:cNvPicPr>
            <a:picLocks noChangeAspect="1" noChangeArrowheads="1"/>
          </p:cNvPicPr>
          <p:nvPr/>
        </p:nvPicPr>
        <p:blipFill>
          <a:blip r:embed="rId3" cstate="print"/>
          <a:srcRect/>
          <a:stretch>
            <a:fillRect/>
          </a:stretch>
        </p:blipFill>
        <p:spPr bwMode="auto">
          <a:xfrm>
            <a:off x="0" y="3200400"/>
            <a:ext cx="6578600" cy="4678776"/>
          </a:xfrm>
          <a:prstGeom prst="rect">
            <a:avLst/>
          </a:prstGeom>
          <a:noFill/>
        </p:spPr>
      </p:pic>
      <p:pic>
        <p:nvPicPr>
          <p:cNvPr id="1035" name="Picture 11" descr="C:\Users\Chris\Desktop\nytimes.PNG"/>
          <p:cNvPicPr>
            <a:picLocks noChangeAspect="1" noChangeArrowheads="1"/>
          </p:cNvPicPr>
          <p:nvPr/>
        </p:nvPicPr>
        <p:blipFill>
          <a:blip r:embed="rId4" cstate="print"/>
          <a:srcRect/>
          <a:stretch>
            <a:fillRect/>
          </a:stretch>
        </p:blipFill>
        <p:spPr bwMode="auto">
          <a:xfrm>
            <a:off x="6350000" y="3200400"/>
            <a:ext cx="6654800" cy="4696262"/>
          </a:xfrm>
          <a:prstGeom prst="rect">
            <a:avLst/>
          </a:prstGeom>
          <a:noFill/>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Desktop\top100.PNG"/>
          <p:cNvPicPr>
            <a:picLocks noChangeAspect="1" noChangeArrowheads="1"/>
          </p:cNvPicPr>
          <p:nvPr/>
        </p:nvPicPr>
        <p:blipFill>
          <a:blip r:embed="rId3" cstate="print"/>
          <a:srcRect/>
          <a:stretch>
            <a:fillRect/>
          </a:stretch>
        </p:blipFill>
        <p:spPr bwMode="auto">
          <a:xfrm>
            <a:off x="939800" y="2514600"/>
            <a:ext cx="10896600" cy="6840659"/>
          </a:xfrm>
          <a:prstGeom prst="rect">
            <a:avLst/>
          </a:prstGeom>
          <a:noFill/>
        </p:spPr>
      </p:pic>
      <p:sp>
        <p:nvSpPr>
          <p:cNvPr id="6145" name="Rectangle 1"/>
          <p:cNvSpPr>
            <a:spLocks noGrp="1" noChangeArrowheads="1"/>
          </p:cNvSpPr>
          <p:nvPr>
            <p:ph type="title"/>
          </p:nvPr>
        </p:nvSpPr>
        <p:spPr>
          <a:ln/>
        </p:spPr>
        <p:txBody>
          <a:bodyPr/>
          <a:lstStyle/>
          <a:p>
            <a:r>
              <a:rPr lang="en-US" dirty="0" smtClean="0"/>
              <a:t>Back to the browser</a:t>
            </a:r>
            <a:endParaRPr lang="en-US" dirty="0"/>
          </a:p>
        </p:txBody>
      </p:sp>
      <p:sp>
        <p:nvSpPr>
          <p:cNvPr id="6146" name="Rectangle 2"/>
          <p:cNvSpPr>
            <a:spLocks noGrp="1" noChangeArrowheads="1"/>
          </p:cNvSpPr>
          <p:nvPr>
            <p:ph type="body" idx="1"/>
          </p:nvPr>
        </p:nvSpPr>
        <p:spPr>
          <a:ln/>
        </p:spPr>
        <p:txBody>
          <a:bodyPr/>
          <a:lstStyle/>
          <a:p>
            <a:r>
              <a:rPr lang="en-US" dirty="0" smtClean="0"/>
              <a:t>Let’s expand that to a large number of sites:</a:t>
            </a:r>
          </a:p>
        </p:txBody>
      </p:sp>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ln/>
        </p:spPr>
        <p:txBody>
          <a:bodyPr/>
          <a:lstStyle/>
          <a:p>
            <a:r>
              <a:rPr lang="en-US" dirty="0" smtClean="0"/>
              <a:t>Back to the browser</a:t>
            </a:r>
            <a:endParaRPr lang="en-US" dirty="0"/>
          </a:p>
        </p:txBody>
      </p:sp>
      <p:sp>
        <p:nvSpPr>
          <p:cNvPr id="6146" name="Rectangle 2"/>
          <p:cNvSpPr>
            <a:spLocks noGrp="1" noChangeArrowheads="1"/>
          </p:cNvSpPr>
          <p:nvPr>
            <p:ph type="body" idx="1"/>
          </p:nvPr>
        </p:nvSpPr>
        <p:spPr>
          <a:ln/>
        </p:spPr>
        <p:txBody>
          <a:bodyPr/>
          <a:lstStyle/>
          <a:p>
            <a:r>
              <a:rPr lang="en-US" dirty="0" smtClean="0"/>
              <a:t>Should we double the size of our engines?</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Which engines?</a:t>
            </a:r>
          </a:p>
        </p:txBody>
      </p:sp>
      <p:pic>
        <p:nvPicPr>
          <p:cNvPr id="2050" name="Picture 2" descr="C:\Users\Chris\Desktop\suped up IE.png"/>
          <p:cNvPicPr>
            <a:picLocks noChangeAspect="1" noChangeArrowheads="1"/>
          </p:cNvPicPr>
          <p:nvPr/>
        </p:nvPicPr>
        <p:blipFill>
          <a:blip r:embed="rId3" cstate="print"/>
          <a:srcRect/>
          <a:stretch>
            <a:fillRect/>
          </a:stretch>
        </p:blipFill>
        <p:spPr bwMode="auto">
          <a:xfrm>
            <a:off x="4749800" y="2590800"/>
            <a:ext cx="3333750" cy="3810000"/>
          </a:xfrm>
          <a:prstGeom prst="roundRect">
            <a:avLst>
              <a:gd name="adj" fmla="val 8594"/>
            </a:avLst>
          </a:prstGeom>
          <a:solidFill>
            <a:srgbClr xmlns:mc="http://schemas.openxmlformats.org/markup-compatibility/2006" xmlns:a14="http://schemas.microsoft.com/office/drawing/2007/7/7/main" val="FFFFFF" mc:Ignorable="">
              <a:shade val="85000"/>
            </a:srgbClr>
          </a:solidFill>
          <a:ln>
            <a:noFill/>
          </a:ln>
          <a:effectLst>
            <a:reflection blurRad="12700" stA="38000" endPos="28000" dist="5000" dir="5400000" sy="-100000" algn="bl" rotWithShape="0"/>
          </a:effectLst>
        </p:spPr>
      </p:pic>
    </p:spTree>
  </p:cSld>
  <p:clrMapOvr>
    <a:masterClrMapping/>
  </p:clrMapOvr>
  <p:transition xmlns:p14="http://schemas.microsoft.com/office/powerpoint/2007/7/12/main"/>
  <p:timing>
    <p:tnLst>
      <p:par>
        <p:cTn xmlns:p14="http://schemas.microsoft.com/office/powerpoint/2007/7/12/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Title &amp; Subtitle 1">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fontScheme name="Title &amp; Subtitl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defRPr>
        </a:defPPr>
      </a:lstStyle>
    </a:lnDef>
  </a:objectDefaults>
  <a:extraClrSchemeLst>
    <a:extraClrScheme>
      <a:clrScheme name="Title &amp; Subtitle 1">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Title &amp; Bullets 1">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xmlns:mc="http://schemas.openxmlformats.org/markup-compatibility/2006" xmlns:a14="http://schemas.microsoft.com/office/drawing/2007/7/7/main" val="000000" mc:Ignorable=""/>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xmlns:mc="http://schemas.openxmlformats.org/markup-compatibility/2006" xmlns:a14="http://schemas.microsoft.com/office/drawing/2007/7/7/main" val="000000" mc:Ignorable=""/>
            </a:solidFill>
            <a:effectLst/>
            <a:latin typeface="GillSans" charset="0"/>
            <a:ea typeface="ヒラギノ角ゴ ProN W3" charset="0"/>
            <a:cs typeface="ヒラギノ角ゴ ProN W3" charset="0"/>
            <a:sym typeface="GillSans" charset="0"/>
          </a:defRPr>
        </a:defPPr>
      </a:lstStyle>
    </a:lnDef>
  </a:objectDefaults>
  <a:extraClrSchemeLst>
    <a:extraClrScheme>
      <a:clrScheme name="Title &amp; Bullets 1">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000000" mc:Ignorable=""/>
        </a:dk2>
        <a:lt2>
          <a:srgbClr xmlns:mc="http://schemas.openxmlformats.org/markup-compatibility/2006" xmlns:a14="http://schemas.microsoft.com/office/drawing/2007/7/7/main" val="808080" mc:Ignorable=""/>
        </a:lt2>
        <a:accent1>
          <a:srgbClr xmlns:mc="http://schemas.openxmlformats.org/markup-compatibility/2006" xmlns:a14="http://schemas.microsoft.com/office/drawing/2007/7/7/main" val="BBE0E3" mc:Ignorable=""/>
        </a:accent1>
        <a:accent2>
          <a:srgbClr xmlns:mc="http://schemas.openxmlformats.org/markup-compatibility/2006" xmlns:a14="http://schemas.microsoft.com/office/drawing/2007/7/7/main" val="333399" mc:Ignorable=""/>
        </a:accent2>
        <a:accent3>
          <a:srgbClr xmlns:mc="http://schemas.openxmlformats.org/markup-compatibility/2006" xmlns:a14="http://schemas.microsoft.com/office/drawing/2007/7/7/main" val="FFFFFF" mc:Ignorable=""/>
        </a:accent3>
        <a:accent4>
          <a:srgbClr xmlns:mc="http://schemas.openxmlformats.org/markup-compatibility/2006" xmlns:a14="http://schemas.microsoft.com/office/drawing/2007/7/7/main" val="000000" mc:Ignorable=""/>
        </a:accent4>
        <a:accent5>
          <a:srgbClr xmlns:mc="http://schemas.openxmlformats.org/markup-compatibility/2006" xmlns:a14="http://schemas.microsoft.com/office/drawing/2007/7/7/main" val="DAEDEF" mc:Ignorable=""/>
        </a:accent5>
        <a:accent6>
          <a:srgbClr xmlns:mc="http://schemas.openxmlformats.org/markup-compatibility/2006" xmlns:a14="http://schemas.microsoft.com/office/drawing/2007/7/7/main" val="2D2D8A" mc:Ignorable=""/>
        </a:accent6>
        <a:hlink>
          <a:srgbClr xmlns:mc="http://schemas.openxmlformats.org/markup-compatibility/2006" xmlns:a14="http://schemas.microsoft.com/office/drawing/2007/7/7/main" val="009999" mc:Ignorable=""/>
        </a:hlink>
        <a:folHlink>
          <a:srgbClr xmlns:mc="http://schemas.openxmlformats.org/markup-compatibility/2006" xmlns:a14="http://schemas.microsoft.com/office/drawing/2007/7/7/main" val="99CC00" mc:Ignorabl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2009-06-23T05:31:35Z</outs:dateTime>
      <outs:isPinned>true</outs:isPinned>
    </outs:relatedDate>
    <outs:relatedDate>
      <outs:type>2</outs:type>
      <outs:displayName>Created</outs:displayName>
      <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Chris</outs:displayName>
          <outs:accountName/>
        </outs:relatedPerson>
      </outs:people>
      <outs:source>0</outs:source>
      <outs:isPinned>true</outs:isPinned>
    </outs:relatedPeopleItem>
    <outs:relatedPeopleItem>
      <outs:category>Last modified by</outs:category>
      <outs:people>
        <outs:relatedPerson>
          <outs:displayName>Christian Stockwell</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1982AF93-A780-42D9-A4B6-B11213688CD3}">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922</TotalTime>
  <Pages>0</Pages>
  <Words>1383</Words>
  <Characters>0</Characters>
  <Application>Microsoft Office PowerPoint</Application>
  <PresentationFormat>Custom</PresentationFormat>
  <Lines>0</Lines>
  <Paragraphs>152</Paragraphs>
  <Slides>20</Slides>
  <Notes>12</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Title &amp; Subtitle</vt:lpstr>
      <vt:lpstr>Title &amp; Bullets</vt:lpstr>
      <vt:lpstr>What makes browsers performant</vt:lpstr>
      <vt:lpstr>Topics covered in this talk</vt:lpstr>
      <vt:lpstr>A related example</vt:lpstr>
      <vt:lpstr>A related example</vt:lpstr>
      <vt:lpstr>A related example</vt:lpstr>
      <vt:lpstr>A related example</vt:lpstr>
      <vt:lpstr>Browsing examples</vt:lpstr>
      <vt:lpstr>Back to the browser</vt:lpstr>
      <vt:lpstr>Back to the browser</vt:lpstr>
      <vt:lpstr>Internet Explorer 8</vt:lpstr>
      <vt:lpstr>Internet Explorer 8 - Layout</vt:lpstr>
      <vt:lpstr>Internet Explorer 8 – Layout</vt:lpstr>
      <vt:lpstr>Internet Explorer 8 - Layout</vt:lpstr>
      <vt:lpstr>Internet Explorer 8 – JScript</vt:lpstr>
      <vt:lpstr>Internet Explorer 8 – JScript</vt:lpstr>
      <vt:lpstr>Internet Explorer 8 – JScript</vt:lpstr>
      <vt:lpstr>Internet Explorer 8 – Network</vt:lpstr>
      <vt:lpstr>Bringing it all together</vt:lpstr>
      <vt:lpstr>IE8 Performance at RTM</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Christian Stockwell</cp:lastModifiedBy>
  <cp:revision>71</cp:revision>
  <dcterms:modified xsi:type="dcterms:W3CDTF">2009-06-23T08:57:44Z</dcterms:modified>
</cp:coreProperties>
</file>